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2" r:id="rId16"/>
    <p:sldId id="273" r:id="rId17"/>
    <p:sldId id="271"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75"/>
  </p:normalViewPr>
  <p:slideViewPr>
    <p:cSldViewPr snapToGrid="0" snapToObjects="1">
      <p:cViewPr varScale="1">
        <p:scale>
          <a:sx n="117" d="100"/>
          <a:sy n="117" d="100"/>
        </p:scale>
        <p:origin x="3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3-30T07:13:27.173"/>
    </inkml:context>
    <inkml:brush xml:id="br0">
      <inkml:brushProperty name="width" value="0.05" units="cm"/>
      <inkml:brushProperty name="height" value="0.05" units="cm"/>
      <inkml:brushProperty name="color" value="#E71224"/>
    </inkml:brush>
  </inkml:definitions>
  <inkml:trace contextRef="#ctx0" brushRef="#br0">1601 11 24575,'-21'-4'0,"2"3"0,-17-3 0,-2 4 0,0 0-8503,-17 0 8503,10 0 1719,-11 0-1719,-28 0 0,26 0 0,-32 0-4537,39 0 4537,-17 0 0,15 4 0,-9 2 0,-28 4 0,17 0 0,10-4 0,-2-1 0,-11 6-3034,-10-1 3034,36 0 3034,7 0-3034,11-5 0,1 3 0,9-4 4537,2 1-4537,7 2 0,-2-3 0,6 7 0,-6 2 0,3 3 6784,-1 0-6784,2-4 0,-6 20 0,8-20 0,-8 29 0,8-22 0,0 17 0,0-9 0,4 9 0,-3-4 0,7 5 0,-3-5 0,8 11 0,-3-19 0,14 20 0,-5-21 0,7 2 0,4 0 0,-12-12 0,12 8 0,4 8 0,-1-5-6784,6 6 6784,-4-4 0,-3-3 0,-1-1-4537,4 0 4537,-9-6 0,13 2 0,10 12 4537,-5-9-4537,19 15-4537,-15-17 4537,5 5 4537,4-4-4537,-4 3 0,-5-3 0,8 4 0,-9-6 0,23 10 0,-8-1 0,-3-3 0,-13-3 6784,-6-7-6784,-4 4 0,4-4 0,0 3 0,6 2 0,-3-4 0,2 7 0,-10-12 0,-4 2 0,6 0 0,-1 1 0,-5 0 0,3-4 0,-9 1 0,1-4 0,13 11 0,-7-4 0,18 10 0,-7-3 0,4-1 0,3 3 0,-13-11 0,31 16 0,-28-16 0,22 6 0,-22-8 0,-4-4 0,1 3 0,-11-7 0,8 6 0,-8-6 0,0 3 0,-2-4 0,-7 0 0,3 3 0,1-2 0,-4 2 0,7-3 0,-7 4 0,7-4 0,2 4 0,-4-4 0,7 0 0,-12 0 0,7 0 0,1 3 0,1-2 0,2 3 0,8-4 0,-8 0 0,13 0 0,-18 0 0,1 0 0,-3 0 0,-4 0 0,7 3 0,1-2 0,2 3 0,7-4 0,-8 0 0,-1 3 0,-1-2 0,-6 2 0,6-3 0,-3 0 0,17 4 0,-10-3 0,21 3 0,-25 0 0,8-4 0,-16 4 0,1-4 0,3 0 0,5 3 0,1-2 0,0 3 0,-2-4 0,-7 0 0,8 0 0,-8 3 0,7-2 0,-3 3 0,4-4 0,0 0 0,-4 0 0,4 0 0,-8 0 0,7 0 0,-7 0 0,7 0 0,-6 0 0,6 0 0,-3 0 0,4 0 0,9 0 0,-10-4 0,19 3 0,-24-2 0,19-1 0,-16 3 0,4-3 0,-2 1 0,-7 2 0,7-3 0,-2 1 0,-1 2 0,-1-3 0,0 0 0,1 4 0,4-8 0,1 7 0,-5-6 0,3 3 0,-7 0 0,7-3 0,-3 2 0,1-3 0,2 0 0,4-3 0,-5 2 0,8-3 0,-14 5 0,4-1 0,-1 0 0,-3 1 0,3-1 0,1-3 0,-4-2 0,7 1 0,-2-4 0,-1 4 0,4-4 0,-8 3 0,4-2 0,3-4 0,-6 4 0,3-7 0,-2 5 0,-4 0 0,3-3 0,2-1 0,-9 4 0,9-13 0,-6 7 0,9-25 0,0 8 0,-3-6 0,-3-1 0,-3 14 0,-4-5 0,3 7 0,-4-5 0,0 2 0,0-4 0,-5 2 0,1 9 0,-5-4 0,0 5 0,0 0 0,1 4 0,-5-3 0,4 8 0,-3 0 0,0 2 0,-5-3 0,-1 1 0,-13-11 0,-3 5 0,-28-15 0,1-1 0,10 14 0,-1 0 0,-20-15 0,-13 9 0,1-7 0,15 18 0,-23-18 0,33 21 0,5-1 0,-11-1 0,15 7-6784,-22-7 6784,23 14 0,5-4 0,-5 8 0,5-7 0,5 7 0,3-8 0,10 8 0,0-2 0,-5-2 0,12 4 6784,-27-3-6784,24 0 0,-16 3 0,21-3 0,-2 4 0,5-3 0,-6 2 0,7-3 0,-2 4 0,7 0 0,-8-3 0,4 2 0,0-3 0,-3 4 0,-1 0 0,-1 0 0,1 0 0,1 0 0,3-3 0,-4 2 0,3-3 0,-2 4 0,3 0 0,0 0 0,0 0 0,5-3 0,-1 2 0,-3-2 0,-1-1 0,-1 3 0,-2-6 0,3 6 0,0-6 0,0 6 0,1-6 0,-6-1 0,0-2 0,0-1 0,2 2 0,0 2 0,1 2 0,0-1 0,6 5 0,4-2 0,1 3 0</inkml:trace>
  <inkml:trace contextRef="#ctx0" brushRef="#br0" timeOffset="20644">8059 1931 24575,'-32'10'0,"14"-4"0,-28 4 0,12-2 0,-10-7 0,0 7 0,2-7 0,-23 3 0,16-4 0,-13 0 0,16 5 0,17-4 0,-18 3 0,13-4 0,-14 0 0,4 0 0,-16 0 0,18 0 0,-6 0 0,6 0 0,11 0 0,-25 4 0,21-2 0,-6 2 0,10-4 0,5 0 0,5 0 0,-4 0 0,11 0 0,-5 0 0,-5 4 0,5-3 0,-19 3 0,16-4 0,-14 0 0,-2 0 0,-6 0 0,-6 0 0,11 0 0,-8 4 0,14-3 0,-10 3 0,11-4 0,1 0 0,9 0 0,-3 0 0,3 0 0,1 0 0,-9 0 0,-4 5 0,1-4 0,-31 3 0,21-4 0,-23 0 0,27 0 0,-8 0 0,18 0 0,-7 0 0,10 4 0,-5-3 0,-7 3 0,-6-4 0,-6 0 0,1 0-6784,-1 0 6784,1 0 0,-1 4 0,1-3 0,0 4 0,-1-5 0,-12 0 0,15 0 6784,-27 0-6784,14 0 0,8 0 0,-2 0 0,-18 0 0,20 0 0,1 0 0,-7 0 0,-6 0 0,-4 0-6784,15 0 6784,-9 0 0,18 0 0,-4 0 0,-8 0 0,14 0-4537,-11 0 4537,26 0 4537,-4 0-4537,0 0 0,-19 0 0,3 0-4537,-14-5 4537,12 4 4537,-13-3-4537,9 4-4537,1 0 4537,11-4 0,9 2 0,-4-2 4537,-1 4-4537,7 0 0,-1 0 0,9 0 0,-14 0 0,-16 0 6784,-14 0-6784,-5 0 0,9 0 0,18 0 0,1 0 0,11 0 0,1 0 0,5 0 0,0 0 0,-5 0 0,-8 4 0,0 1-6784,-10 0 6784,15-1 0,6-1 0,4-2 0,1 7 0,-4-4 0,0 1 0,2 3 0,3-3 0,-9 4 0,12-4 0,-15 3 6784,15-3-6784,-3 3 0,-7 1 0,18-2 0,-14 2 0,2 2 0,7-2 0,-16 12 0,12-4 0,-9 10 0,8-6 0,1-3 0,6 6 0,1-13 0,4 13 0,-2-7 0,9 0 0,-10 13 0,8-15 0,-1 18 0,2-14-6784,3 23 6784,0-14 0,0 13 0,4-2 0,0-9 0,5 6 0,3-14 0,7 10 0,-1-13 0,27 25 6784,-18-22-6784,22 15 0,13 5 0,-12-14-6784,35 18 6784,-33-20 0,17 5 0,-6-4-4537,-4 3 4537,9-2 0,-17 0 0,17 0 4537,-3 4-4537,0-5 0,10 5 0,-17-6 6784,18 7-6784,-11-1 0,11 1 0,-11-6 0,11 5 0,-11-5 0,11 6 0,-18-7 0,-1-1 0,-9-5-6784,-4-1 6784,5 1 0,1 0 0,11 7 0,-20-10 0,18 9 0,-9-4 0,3 0 0,2 1 0,-12-5 0,5-3 0,-13 4 0,18 0 0,-14 0 0,10 1 0,-10-5 0,8-1 0,-18-6 0,12 2 0,-14 2 0,4-2 6784,-13-1-6784,11 3 0,-10-6 0,12 7 0,-10-8 0,20 6 0,-15-5 0,22 7 0,-29-8 0,9 3 0,-5-3 0,4 0 0,0-1 0,-2 0 0,-12-3 0,16 7 0,-15-7 0,16 7 0,-8-7 0,-1 2 0,9 2 0,-7-4 0,8 6 0,0-6 0,-4 3 0,4-4 0,-5 0 0,0 4 0,8-3 0,-1 3 0,2-4-6784,1 0 6784,-9 0 0,15 0 0,-2 0 0,4 0 0,-5 0 0,8 0 0,-17 0 0,18 0 0,-21 0 6784,20-5-6784,-6 0-6784,14-6 6784,-5 2 0,-1-1 0,-10 4 0,30-12 0,-30 7 0,25-9 0,-27 3 0,0 2 0,-4 1 0,-3-3 0,7 2 6784,-9-2-6784,9-2 0,-16 10 0,4-7 0,2 6 0,12-15 0,-1 4 0,1-4 0,-8 7 0,-5 5 0,-4 0 0,2 1 0,-2-1 0,0-4 0,2-1 0,-10 6 0,5-4 0,-7 8 0,1-8 0,2 4 0,8-11 0,-8 6 0,21-11 0,-21 10 0,8-1 0,2-2 0,-10 7 0,17-13 0,8-9 0,-13 10 0,17-14 0,-21 18 0,5-11 0,0 3 0,1-3 0,-1 0 0,0 4 0,-4-3 0,-2 5 0,-9 5 0,4-3 0,-8-2 0,3 4 0,1-7 0,-4 9 0,8-10 0,-7 3 0,7-3 0,1-11 0,-4 20 0,7-24 0,-12 27 0,3-4 0,-3 4 0,-5 10 0,-1-6 0,-3 7 0,0-7 0,0-2 0,0 0 0,0 0 0,0-2 0,0 6 0,0-6 0,0 7 0,0-4 0,0 4 0,0-4 0,0 0 0,0 3 0,0-2 0,0 3 0,0 0 0,0-13 0,0 14 0,0-13 0,4 8 0,-3-1 0,2 1 0,-3 1 0,0 7 0,0-7 0,0 6 0,0-6 0,0 3 0,0-4 0,0 3 0,0-2 0,0 7 0,0-8 0,0 8 0,4-7 0,-3 2 0,2 1 0,-3-3 0,0 7 0,0-4 0,0 5 0,0-5 0,4 4 0,-4-7 0,7 6 0,-6-6 0,2 7 0,-3-4 0,0 5 0,0 0 0,0-1 0,0 1 0,0 3 0,0 0 0</inkml:trace>
</inkml:ink>
</file>

<file path=ppt/media/image1.tiff>
</file>

<file path=ppt/media/image10.tiff>
</file>

<file path=ppt/media/image11.gif>
</file>

<file path=ppt/media/image12.tiff>
</file>

<file path=ppt/media/image13.tiff>
</file>

<file path=ppt/media/image14.tiff>
</file>

<file path=ppt/media/image2.tiff>
</file>

<file path=ppt/media/image3.tiff>
</file>

<file path=ppt/media/image4.tiff>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34B8E-38EE-7E4C-8195-5E9F8CBFD1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8ABCE7A-2C2E-1344-9515-A6E18BBE9C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D02F435-DCEF-DA45-B3EC-E7C69FC2A80E}"/>
              </a:ext>
            </a:extLst>
          </p:cNvPr>
          <p:cNvSpPr>
            <a:spLocks noGrp="1"/>
          </p:cNvSpPr>
          <p:nvPr>
            <p:ph type="dt" sz="half" idx="10"/>
          </p:nvPr>
        </p:nvSpPr>
        <p:spPr/>
        <p:txBody>
          <a:bodyPr/>
          <a:lstStyle/>
          <a:p>
            <a:fld id="{5C204B89-5509-9A4D-927B-55E06B4B377F}" type="datetimeFigureOut">
              <a:rPr lang="en-US" smtClean="0"/>
              <a:t>3/29/19</a:t>
            </a:fld>
            <a:endParaRPr lang="en-US"/>
          </a:p>
        </p:txBody>
      </p:sp>
      <p:sp>
        <p:nvSpPr>
          <p:cNvPr id="5" name="Footer Placeholder 4">
            <a:extLst>
              <a:ext uri="{FF2B5EF4-FFF2-40B4-BE49-F238E27FC236}">
                <a16:creationId xmlns:a16="http://schemas.microsoft.com/office/drawing/2014/main" id="{D129E3ED-3DA1-AD4A-BE65-1CB4AFE840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F1C139-1DC2-2F48-8463-5BE919052AD2}"/>
              </a:ext>
            </a:extLst>
          </p:cNvPr>
          <p:cNvSpPr>
            <a:spLocks noGrp="1"/>
          </p:cNvSpPr>
          <p:nvPr>
            <p:ph type="sldNum" sz="quarter" idx="12"/>
          </p:nvPr>
        </p:nvSpPr>
        <p:spPr/>
        <p:txBody>
          <a:bodyPr/>
          <a:lstStyle/>
          <a:p>
            <a:fld id="{C7A73358-6805-9747-BDC9-3E91043451E8}" type="slidenum">
              <a:rPr lang="en-US" smtClean="0"/>
              <a:t>‹#›</a:t>
            </a:fld>
            <a:endParaRPr lang="en-US"/>
          </a:p>
        </p:txBody>
      </p:sp>
    </p:spTree>
    <p:extLst>
      <p:ext uri="{BB962C8B-B14F-4D97-AF65-F5344CB8AC3E}">
        <p14:creationId xmlns:p14="http://schemas.microsoft.com/office/powerpoint/2010/main" val="40695266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C3E16-8880-C844-AB4A-AF5244C5963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9B1CA9D-9F1F-0447-9D73-D68392F94C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02E9D0-2338-3B4B-9554-04E7283289CF}"/>
              </a:ext>
            </a:extLst>
          </p:cNvPr>
          <p:cNvSpPr>
            <a:spLocks noGrp="1"/>
          </p:cNvSpPr>
          <p:nvPr>
            <p:ph type="dt" sz="half" idx="10"/>
          </p:nvPr>
        </p:nvSpPr>
        <p:spPr/>
        <p:txBody>
          <a:bodyPr/>
          <a:lstStyle/>
          <a:p>
            <a:fld id="{5C204B89-5509-9A4D-927B-55E06B4B377F}" type="datetimeFigureOut">
              <a:rPr lang="en-US" smtClean="0"/>
              <a:t>3/29/19</a:t>
            </a:fld>
            <a:endParaRPr lang="en-US"/>
          </a:p>
        </p:txBody>
      </p:sp>
      <p:sp>
        <p:nvSpPr>
          <p:cNvPr id="5" name="Footer Placeholder 4">
            <a:extLst>
              <a:ext uri="{FF2B5EF4-FFF2-40B4-BE49-F238E27FC236}">
                <a16:creationId xmlns:a16="http://schemas.microsoft.com/office/drawing/2014/main" id="{DD6089FC-30C1-0E4B-9940-10ABF8D95C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EFE5E5-ACA9-0C45-8018-905F759A8F4D}"/>
              </a:ext>
            </a:extLst>
          </p:cNvPr>
          <p:cNvSpPr>
            <a:spLocks noGrp="1"/>
          </p:cNvSpPr>
          <p:nvPr>
            <p:ph type="sldNum" sz="quarter" idx="12"/>
          </p:nvPr>
        </p:nvSpPr>
        <p:spPr/>
        <p:txBody>
          <a:bodyPr/>
          <a:lstStyle/>
          <a:p>
            <a:fld id="{C7A73358-6805-9747-BDC9-3E91043451E8}" type="slidenum">
              <a:rPr lang="en-US" smtClean="0"/>
              <a:t>‹#›</a:t>
            </a:fld>
            <a:endParaRPr lang="en-US"/>
          </a:p>
        </p:txBody>
      </p:sp>
    </p:spTree>
    <p:extLst>
      <p:ext uri="{BB962C8B-B14F-4D97-AF65-F5344CB8AC3E}">
        <p14:creationId xmlns:p14="http://schemas.microsoft.com/office/powerpoint/2010/main" val="1776715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B03E7F-932C-7849-9D67-D3CEC6726D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4D751B-FF1F-7948-8AD3-F2B37F8996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5150AD-076F-424C-B0BD-ACCECE759D5E}"/>
              </a:ext>
            </a:extLst>
          </p:cNvPr>
          <p:cNvSpPr>
            <a:spLocks noGrp="1"/>
          </p:cNvSpPr>
          <p:nvPr>
            <p:ph type="dt" sz="half" idx="10"/>
          </p:nvPr>
        </p:nvSpPr>
        <p:spPr/>
        <p:txBody>
          <a:bodyPr/>
          <a:lstStyle/>
          <a:p>
            <a:fld id="{5C204B89-5509-9A4D-927B-55E06B4B377F}" type="datetimeFigureOut">
              <a:rPr lang="en-US" smtClean="0"/>
              <a:t>3/29/19</a:t>
            </a:fld>
            <a:endParaRPr lang="en-US"/>
          </a:p>
        </p:txBody>
      </p:sp>
      <p:sp>
        <p:nvSpPr>
          <p:cNvPr id="5" name="Footer Placeholder 4">
            <a:extLst>
              <a:ext uri="{FF2B5EF4-FFF2-40B4-BE49-F238E27FC236}">
                <a16:creationId xmlns:a16="http://schemas.microsoft.com/office/drawing/2014/main" id="{769B90B7-13E8-0941-8D8B-BFCE5E52AC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226A53-8B9B-B44E-950E-8FB326A56FF1}"/>
              </a:ext>
            </a:extLst>
          </p:cNvPr>
          <p:cNvSpPr>
            <a:spLocks noGrp="1"/>
          </p:cNvSpPr>
          <p:nvPr>
            <p:ph type="sldNum" sz="quarter" idx="12"/>
          </p:nvPr>
        </p:nvSpPr>
        <p:spPr/>
        <p:txBody>
          <a:bodyPr/>
          <a:lstStyle/>
          <a:p>
            <a:fld id="{C7A73358-6805-9747-BDC9-3E91043451E8}" type="slidenum">
              <a:rPr lang="en-US" smtClean="0"/>
              <a:t>‹#›</a:t>
            </a:fld>
            <a:endParaRPr lang="en-US"/>
          </a:p>
        </p:txBody>
      </p:sp>
    </p:spTree>
    <p:extLst>
      <p:ext uri="{BB962C8B-B14F-4D97-AF65-F5344CB8AC3E}">
        <p14:creationId xmlns:p14="http://schemas.microsoft.com/office/powerpoint/2010/main" val="30676959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A1713-AA0D-C642-A5DF-79AF6B7458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D235A8-DDE1-8E40-82BF-E8BE50954E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B1339A-26C1-2645-8981-9F4C1DC39402}"/>
              </a:ext>
            </a:extLst>
          </p:cNvPr>
          <p:cNvSpPr>
            <a:spLocks noGrp="1"/>
          </p:cNvSpPr>
          <p:nvPr>
            <p:ph type="dt" sz="half" idx="10"/>
          </p:nvPr>
        </p:nvSpPr>
        <p:spPr/>
        <p:txBody>
          <a:bodyPr/>
          <a:lstStyle/>
          <a:p>
            <a:fld id="{5C204B89-5509-9A4D-927B-55E06B4B377F}" type="datetimeFigureOut">
              <a:rPr lang="en-US" smtClean="0"/>
              <a:t>3/29/19</a:t>
            </a:fld>
            <a:endParaRPr lang="en-US"/>
          </a:p>
        </p:txBody>
      </p:sp>
      <p:sp>
        <p:nvSpPr>
          <p:cNvPr id="5" name="Footer Placeholder 4">
            <a:extLst>
              <a:ext uri="{FF2B5EF4-FFF2-40B4-BE49-F238E27FC236}">
                <a16:creationId xmlns:a16="http://schemas.microsoft.com/office/drawing/2014/main" id="{65D87766-0BC8-1B44-A431-4EA5019C34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9C3A5A-C965-104D-94DC-A022C000717C}"/>
              </a:ext>
            </a:extLst>
          </p:cNvPr>
          <p:cNvSpPr>
            <a:spLocks noGrp="1"/>
          </p:cNvSpPr>
          <p:nvPr>
            <p:ph type="sldNum" sz="quarter" idx="12"/>
          </p:nvPr>
        </p:nvSpPr>
        <p:spPr/>
        <p:txBody>
          <a:bodyPr/>
          <a:lstStyle/>
          <a:p>
            <a:fld id="{C7A73358-6805-9747-BDC9-3E91043451E8}" type="slidenum">
              <a:rPr lang="en-US" smtClean="0"/>
              <a:t>‹#›</a:t>
            </a:fld>
            <a:endParaRPr lang="en-US"/>
          </a:p>
        </p:txBody>
      </p:sp>
    </p:spTree>
    <p:extLst>
      <p:ext uri="{BB962C8B-B14F-4D97-AF65-F5344CB8AC3E}">
        <p14:creationId xmlns:p14="http://schemas.microsoft.com/office/powerpoint/2010/main" val="7262224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8AA61-0102-F243-BE7A-8FC6D3F8E19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E5636D-00E1-1548-8F90-0914ED0EF4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5F5D152-BF3F-434F-9076-DE62726A6A4C}"/>
              </a:ext>
            </a:extLst>
          </p:cNvPr>
          <p:cNvSpPr>
            <a:spLocks noGrp="1"/>
          </p:cNvSpPr>
          <p:nvPr>
            <p:ph type="dt" sz="half" idx="10"/>
          </p:nvPr>
        </p:nvSpPr>
        <p:spPr/>
        <p:txBody>
          <a:bodyPr/>
          <a:lstStyle/>
          <a:p>
            <a:fld id="{5C204B89-5509-9A4D-927B-55E06B4B377F}" type="datetimeFigureOut">
              <a:rPr lang="en-US" smtClean="0"/>
              <a:t>3/29/19</a:t>
            </a:fld>
            <a:endParaRPr lang="en-US"/>
          </a:p>
        </p:txBody>
      </p:sp>
      <p:sp>
        <p:nvSpPr>
          <p:cNvPr id="5" name="Footer Placeholder 4">
            <a:extLst>
              <a:ext uri="{FF2B5EF4-FFF2-40B4-BE49-F238E27FC236}">
                <a16:creationId xmlns:a16="http://schemas.microsoft.com/office/drawing/2014/main" id="{B6F3FBD3-D6C5-ED42-B353-3CF4653602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1CF422-5D69-9449-84B5-C54FAB754EEF}"/>
              </a:ext>
            </a:extLst>
          </p:cNvPr>
          <p:cNvSpPr>
            <a:spLocks noGrp="1"/>
          </p:cNvSpPr>
          <p:nvPr>
            <p:ph type="sldNum" sz="quarter" idx="12"/>
          </p:nvPr>
        </p:nvSpPr>
        <p:spPr/>
        <p:txBody>
          <a:bodyPr/>
          <a:lstStyle/>
          <a:p>
            <a:fld id="{C7A73358-6805-9747-BDC9-3E91043451E8}" type="slidenum">
              <a:rPr lang="en-US" smtClean="0"/>
              <a:t>‹#›</a:t>
            </a:fld>
            <a:endParaRPr lang="en-US"/>
          </a:p>
        </p:txBody>
      </p:sp>
    </p:spTree>
    <p:extLst>
      <p:ext uri="{BB962C8B-B14F-4D97-AF65-F5344CB8AC3E}">
        <p14:creationId xmlns:p14="http://schemas.microsoft.com/office/powerpoint/2010/main" val="2917683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D6CB9-2433-FE4E-8912-7ED2601B4F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B20BC2-C5FF-8844-84A2-2915BDED9B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7DC9D4-C5C2-7843-885C-D81AF572C7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6A999B-AFE3-6D48-887F-1959FB5658BA}"/>
              </a:ext>
            </a:extLst>
          </p:cNvPr>
          <p:cNvSpPr>
            <a:spLocks noGrp="1"/>
          </p:cNvSpPr>
          <p:nvPr>
            <p:ph type="dt" sz="half" idx="10"/>
          </p:nvPr>
        </p:nvSpPr>
        <p:spPr/>
        <p:txBody>
          <a:bodyPr/>
          <a:lstStyle/>
          <a:p>
            <a:fld id="{5C204B89-5509-9A4D-927B-55E06B4B377F}" type="datetimeFigureOut">
              <a:rPr lang="en-US" smtClean="0"/>
              <a:t>3/29/19</a:t>
            </a:fld>
            <a:endParaRPr lang="en-US"/>
          </a:p>
        </p:txBody>
      </p:sp>
      <p:sp>
        <p:nvSpPr>
          <p:cNvPr id="6" name="Footer Placeholder 5">
            <a:extLst>
              <a:ext uri="{FF2B5EF4-FFF2-40B4-BE49-F238E27FC236}">
                <a16:creationId xmlns:a16="http://schemas.microsoft.com/office/drawing/2014/main" id="{4B88D850-7596-7F4A-A1D5-5EEA47D4A9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E6E75C-3F37-C746-A2CE-2C362656105C}"/>
              </a:ext>
            </a:extLst>
          </p:cNvPr>
          <p:cNvSpPr>
            <a:spLocks noGrp="1"/>
          </p:cNvSpPr>
          <p:nvPr>
            <p:ph type="sldNum" sz="quarter" idx="12"/>
          </p:nvPr>
        </p:nvSpPr>
        <p:spPr/>
        <p:txBody>
          <a:bodyPr/>
          <a:lstStyle/>
          <a:p>
            <a:fld id="{C7A73358-6805-9747-BDC9-3E91043451E8}" type="slidenum">
              <a:rPr lang="en-US" smtClean="0"/>
              <a:t>‹#›</a:t>
            </a:fld>
            <a:endParaRPr lang="en-US"/>
          </a:p>
        </p:txBody>
      </p:sp>
    </p:spTree>
    <p:extLst>
      <p:ext uri="{BB962C8B-B14F-4D97-AF65-F5344CB8AC3E}">
        <p14:creationId xmlns:p14="http://schemas.microsoft.com/office/powerpoint/2010/main" val="7085475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54A4C-C01F-FB4E-9020-8318F33527A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C351EE7-5A1B-7D4D-8C54-D8421D7957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BD56B54-6C40-2548-B758-6AF7FF82BA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BF2B014-6F88-AD44-A6A6-F23AC4C711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43D1FF-2165-564B-80D8-E45E750AC89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EAC99AA-FDF6-474E-939B-A5D1FD213F8A}"/>
              </a:ext>
            </a:extLst>
          </p:cNvPr>
          <p:cNvSpPr>
            <a:spLocks noGrp="1"/>
          </p:cNvSpPr>
          <p:nvPr>
            <p:ph type="dt" sz="half" idx="10"/>
          </p:nvPr>
        </p:nvSpPr>
        <p:spPr/>
        <p:txBody>
          <a:bodyPr/>
          <a:lstStyle/>
          <a:p>
            <a:fld id="{5C204B89-5509-9A4D-927B-55E06B4B377F}" type="datetimeFigureOut">
              <a:rPr lang="en-US" smtClean="0"/>
              <a:t>3/29/19</a:t>
            </a:fld>
            <a:endParaRPr lang="en-US"/>
          </a:p>
        </p:txBody>
      </p:sp>
      <p:sp>
        <p:nvSpPr>
          <p:cNvPr id="8" name="Footer Placeholder 7">
            <a:extLst>
              <a:ext uri="{FF2B5EF4-FFF2-40B4-BE49-F238E27FC236}">
                <a16:creationId xmlns:a16="http://schemas.microsoft.com/office/drawing/2014/main" id="{8A07E7F6-6377-2D46-BC15-EBADCFF0C6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1F73A1-6FEC-D74F-A9DB-4D71681D8757}"/>
              </a:ext>
            </a:extLst>
          </p:cNvPr>
          <p:cNvSpPr>
            <a:spLocks noGrp="1"/>
          </p:cNvSpPr>
          <p:nvPr>
            <p:ph type="sldNum" sz="quarter" idx="12"/>
          </p:nvPr>
        </p:nvSpPr>
        <p:spPr/>
        <p:txBody>
          <a:bodyPr/>
          <a:lstStyle/>
          <a:p>
            <a:fld id="{C7A73358-6805-9747-BDC9-3E91043451E8}" type="slidenum">
              <a:rPr lang="en-US" smtClean="0"/>
              <a:t>‹#›</a:t>
            </a:fld>
            <a:endParaRPr lang="en-US"/>
          </a:p>
        </p:txBody>
      </p:sp>
    </p:spTree>
    <p:extLst>
      <p:ext uri="{BB962C8B-B14F-4D97-AF65-F5344CB8AC3E}">
        <p14:creationId xmlns:p14="http://schemas.microsoft.com/office/powerpoint/2010/main" val="2716723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06EE4-7103-C04C-8844-3041EBB42B2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19735DC-700B-2941-A7C3-C70B9F5C789B}"/>
              </a:ext>
            </a:extLst>
          </p:cNvPr>
          <p:cNvSpPr>
            <a:spLocks noGrp="1"/>
          </p:cNvSpPr>
          <p:nvPr>
            <p:ph type="dt" sz="half" idx="10"/>
          </p:nvPr>
        </p:nvSpPr>
        <p:spPr/>
        <p:txBody>
          <a:bodyPr/>
          <a:lstStyle/>
          <a:p>
            <a:fld id="{5C204B89-5509-9A4D-927B-55E06B4B377F}" type="datetimeFigureOut">
              <a:rPr lang="en-US" smtClean="0"/>
              <a:t>3/29/19</a:t>
            </a:fld>
            <a:endParaRPr lang="en-US"/>
          </a:p>
        </p:txBody>
      </p:sp>
      <p:sp>
        <p:nvSpPr>
          <p:cNvPr id="4" name="Footer Placeholder 3">
            <a:extLst>
              <a:ext uri="{FF2B5EF4-FFF2-40B4-BE49-F238E27FC236}">
                <a16:creationId xmlns:a16="http://schemas.microsoft.com/office/drawing/2014/main" id="{D16DA4B4-9B18-F248-B827-86D73C549A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BA2BB34-0384-6B42-A994-8C8787537F68}"/>
              </a:ext>
            </a:extLst>
          </p:cNvPr>
          <p:cNvSpPr>
            <a:spLocks noGrp="1"/>
          </p:cNvSpPr>
          <p:nvPr>
            <p:ph type="sldNum" sz="quarter" idx="12"/>
          </p:nvPr>
        </p:nvSpPr>
        <p:spPr/>
        <p:txBody>
          <a:bodyPr/>
          <a:lstStyle/>
          <a:p>
            <a:fld id="{C7A73358-6805-9747-BDC9-3E91043451E8}" type="slidenum">
              <a:rPr lang="en-US" smtClean="0"/>
              <a:t>‹#›</a:t>
            </a:fld>
            <a:endParaRPr lang="en-US"/>
          </a:p>
        </p:txBody>
      </p:sp>
    </p:spTree>
    <p:extLst>
      <p:ext uri="{BB962C8B-B14F-4D97-AF65-F5344CB8AC3E}">
        <p14:creationId xmlns:p14="http://schemas.microsoft.com/office/powerpoint/2010/main" val="2038777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A69FCC-E6C9-FA45-962E-19D19F31613F}"/>
              </a:ext>
            </a:extLst>
          </p:cNvPr>
          <p:cNvSpPr>
            <a:spLocks noGrp="1"/>
          </p:cNvSpPr>
          <p:nvPr>
            <p:ph type="dt" sz="half" idx="10"/>
          </p:nvPr>
        </p:nvSpPr>
        <p:spPr/>
        <p:txBody>
          <a:bodyPr/>
          <a:lstStyle/>
          <a:p>
            <a:fld id="{5C204B89-5509-9A4D-927B-55E06B4B377F}" type="datetimeFigureOut">
              <a:rPr lang="en-US" smtClean="0"/>
              <a:t>3/29/19</a:t>
            </a:fld>
            <a:endParaRPr lang="en-US"/>
          </a:p>
        </p:txBody>
      </p:sp>
      <p:sp>
        <p:nvSpPr>
          <p:cNvPr id="3" name="Footer Placeholder 2">
            <a:extLst>
              <a:ext uri="{FF2B5EF4-FFF2-40B4-BE49-F238E27FC236}">
                <a16:creationId xmlns:a16="http://schemas.microsoft.com/office/drawing/2014/main" id="{0FCF4CDC-13EB-0A4B-848C-31A1FEAD6D8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5BC871C-3B92-544F-B836-A8D5D2C3DAC9}"/>
              </a:ext>
            </a:extLst>
          </p:cNvPr>
          <p:cNvSpPr>
            <a:spLocks noGrp="1"/>
          </p:cNvSpPr>
          <p:nvPr>
            <p:ph type="sldNum" sz="quarter" idx="12"/>
          </p:nvPr>
        </p:nvSpPr>
        <p:spPr/>
        <p:txBody>
          <a:bodyPr/>
          <a:lstStyle/>
          <a:p>
            <a:fld id="{C7A73358-6805-9747-BDC9-3E91043451E8}" type="slidenum">
              <a:rPr lang="en-US" smtClean="0"/>
              <a:t>‹#›</a:t>
            </a:fld>
            <a:endParaRPr lang="en-US"/>
          </a:p>
        </p:txBody>
      </p:sp>
    </p:spTree>
    <p:extLst>
      <p:ext uri="{BB962C8B-B14F-4D97-AF65-F5344CB8AC3E}">
        <p14:creationId xmlns:p14="http://schemas.microsoft.com/office/powerpoint/2010/main" val="1467887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E8AEB-AE4D-1049-B17A-017CB2EF6A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F4FF94-FF28-D345-942B-73EB1C24F8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A583703-560D-374A-8FBA-443A233D17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88F1F9-190C-C942-BA6E-AD69C6108805}"/>
              </a:ext>
            </a:extLst>
          </p:cNvPr>
          <p:cNvSpPr>
            <a:spLocks noGrp="1"/>
          </p:cNvSpPr>
          <p:nvPr>
            <p:ph type="dt" sz="half" idx="10"/>
          </p:nvPr>
        </p:nvSpPr>
        <p:spPr/>
        <p:txBody>
          <a:bodyPr/>
          <a:lstStyle/>
          <a:p>
            <a:fld id="{5C204B89-5509-9A4D-927B-55E06B4B377F}" type="datetimeFigureOut">
              <a:rPr lang="en-US" smtClean="0"/>
              <a:t>3/29/19</a:t>
            </a:fld>
            <a:endParaRPr lang="en-US"/>
          </a:p>
        </p:txBody>
      </p:sp>
      <p:sp>
        <p:nvSpPr>
          <p:cNvPr id="6" name="Footer Placeholder 5">
            <a:extLst>
              <a:ext uri="{FF2B5EF4-FFF2-40B4-BE49-F238E27FC236}">
                <a16:creationId xmlns:a16="http://schemas.microsoft.com/office/drawing/2014/main" id="{EB42BF37-4D76-954A-8338-C6D82955F4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BA633D-4D91-4345-BB15-545136A6FA65}"/>
              </a:ext>
            </a:extLst>
          </p:cNvPr>
          <p:cNvSpPr>
            <a:spLocks noGrp="1"/>
          </p:cNvSpPr>
          <p:nvPr>
            <p:ph type="sldNum" sz="quarter" idx="12"/>
          </p:nvPr>
        </p:nvSpPr>
        <p:spPr/>
        <p:txBody>
          <a:bodyPr/>
          <a:lstStyle/>
          <a:p>
            <a:fld id="{C7A73358-6805-9747-BDC9-3E91043451E8}" type="slidenum">
              <a:rPr lang="en-US" smtClean="0"/>
              <a:t>‹#›</a:t>
            </a:fld>
            <a:endParaRPr lang="en-US"/>
          </a:p>
        </p:txBody>
      </p:sp>
    </p:spTree>
    <p:extLst>
      <p:ext uri="{BB962C8B-B14F-4D97-AF65-F5344CB8AC3E}">
        <p14:creationId xmlns:p14="http://schemas.microsoft.com/office/powerpoint/2010/main" val="11519139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824B4-6C55-6A46-8E34-E6833CB9D9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5AF3EE5-0B98-3646-8DBF-BA3E95FF03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38D2429-6923-BD40-87A3-355FFA4885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64195C-287E-7B42-B1DB-531E946B4B52}"/>
              </a:ext>
            </a:extLst>
          </p:cNvPr>
          <p:cNvSpPr>
            <a:spLocks noGrp="1"/>
          </p:cNvSpPr>
          <p:nvPr>
            <p:ph type="dt" sz="half" idx="10"/>
          </p:nvPr>
        </p:nvSpPr>
        <p:spPr/>
        <p:txBody>
          <a:bodyPr/>
          <a:lstStyle/>
          <a:p>
            <a:fld id="{5C204B89-5509-9A4D-927B-55E06B4B377F}" type="datetimeFigureOut">
              <a:rPr lang="en-US" smtClean="0"/>
              <a:t>3/29/19</a:t>
            </a:fld>
            <a:endParaRPr lang="en-US"/>
          </a:p>
        </p:txBody>
      </p:sp>
      <p:sp>
        <p:nvSpPr>
          <p:cNvPr id="6" name="Footer Placeholder 5">
            <a:extLst>
              <a:ext uri="{FF2B5EF4-FFF2-40B4-BE49-F238E27FC236}">
                <a16:creationId xmlns:a16="http://schemas.microsoft.com/office/drawing/2014/main" id="{8E69B3A2-AB39-424F-8CA3-82BD0DE95C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A6DD4D-4369-5744-81A1-7CE5AAE9E97A}"/>
              </a:ext>
            </a:extLst>
          </p:cNvPr>
          <p:cNvSpPr>
            <a:spLocks noGrp="1"/>
          </p:cNvSpPr>
          <p:nvPr>
            <p:ph type="sldNum" sz="quarter" idx="12"/>
          </p:nvPr>
        </p:nvSpPr>
        <p:spPr/>
        <p:txBody>
          <a:bodyPr/>
          <a:lstStyle/>
          <a:p>
            <a:fld id="{C7A73358-6805-9747-BDC9-3E91043451E8}" type="slidenum">
              <a:rPr lang="en-US" smtClean="0"/>
              <a:t>‹#›</a:t>
            </a:fld>
            <a:endParaRPr lang="en-US"/>
          </a:p>
        </p:txBody>
      </p:sp>
    </p:spTree>
    <p:extLst>
      <p:ext uri="{BB962C8B-B14F-4D97-AF65-F5344CB8AC3E}">
        <p14:creationId xmlns:p14="http://schemas.microsoft.com/office/powerpoint/2010/main" val="2337015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520241-DE73-F24B-A23A-7094604B86E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90DD90-B255-7D46-877C-07F9B3302E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173BA5-505D-8B46-AA21-56E389E3A8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204B89-5509-9A4D-927B-55E06B4B377F}" type="datetimeFigureOut">
              <a:rPr lang="en-US" smtClean="0"/>
              <a:t>3/29/19</a:t>
            </a:fld>
            <a:endParaRPr lang="en-US"/>
          </a:p>
        </p:txBody>
      </p:sp>
      <p:sp>
        <p:nvSpPr>
          <p:cNvPr id="5" name="Footer Placeholder 4">
            <a:extLst>
              <a:ext uri="{FF2B5EF4-FFF2-40B4-BE49-F238E27FC236}">
                <a16:creationId xmlns:a16="http://schemas.microsoft.com/office/drawing/2014/main" id="{77CC4D8C-D018-6C4C-AF34-D4DB9A746A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200D2A7-EDF2-DA4E-9ABC-4F5C454387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A73358-6805-9747-BDC9-3E91043451E8}" type="slidenum">
              <a:rPr lang="en-US" smtClean="0"/>
              <a:t>‹#›</a:t>
            </a:fld>
            <a:endParaRPr lang="en-US"/>
          </a:p>
        </p:txBody>
      </p:sp>
    </p:spTree>
    <p:extLst>
      <p:ext uri="{BB962C8B-B14F-4D97-AF65-F5344CB8AC3E}">
        <p14:creationId xmlns:p14="http://schemas.microsoft.com/office/powerpoint/2010/main" val="12453831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4.tiff"/><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A2307-1973-CC43-B9CF-BBC769111DCB}"/>
              </a:ext>
            </a:extLst>
          </p:cNvPr>
          <p:cNvSpPr>
            <a:spLocks noGrp="1"/>
          </p:cNvSpPr>
          <p:nvPr>
            <p:ph type="ctrTitle"/>
          </p:nvPr>
        </p:nvSpPr>
        <p:spPr/>
        <p:txBody>
          <a:bodyPr/>
          <a:lstStyle/>
          <a:p>
            <a:r>
              <a:rPr lang="zh-CN" altLang="en-US" dirty="0"/>
              <a:t>计算机视觉</a:t>
            </a:r>
            <a:endParaRPr lang="en-US" dirty="0"/>
          </a:p>
        </p:txBody>
      </p:sp>
      <p:sp>
        <p:nvSpPr>
          <p:cNvPr id="3" name="Subtitle 2">
            <a:extLst>
              <a:ext uri="{FF2B5EF4-FFF2-40B4-BE49-F238E27FC236}">
                <a16:creationId xmlns:a16="http://schemas.microsoft.com/office/drawing/2014/main" id="{1B3A1950-6A38-684B-AA74-B79852CB9DD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872035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1FA9DB-0A6B-AC4E-A346-7AD3B73D979D}"/>
              </a:ext>
            </a:extLst>
          </p:cNvPr>
          <p:cNvSpPr>
            <a:spLocks noGrp="1"/>
          </p:cNvSpPr>
          <p:nvPr>
            <p:ph idx="1"/>
          </p:nvPr>
        </p:nvSpPr>
        <p:spPr>
          <a:xfrm>
            <a:off x="838200" y="283029"/>
            <a:ext cx="10515600" cy="5893934"/>
          </a:xfrm>
        </p:spPr>
        <p:txBody>
          <a:bodyPr/>
          <a:lstStyle/>
          <a:p>
            <a:r>
              <a:rPr lang="zh-CN" altLang="en-US" dirty="0"/>
              <a:t>笛卡尔坐标系中一个点</a:t>
            </a:r>
            <a:r>
              <a:rPr lang="en-US" altLang="zh-CN" dirty="0"/>
              <a:t>,</a:t>
            </a:r>
            <a:r>
              <a:rPr lang="zh-CN" altLang="en-US" dirty="0"/>
              <a:t> 有许多可能的线可以通过这一点，每条线具有不同的参数</a:t>
            </a:r>
            <a:r>
              <a:rPr lang="en-US" altLang="zh-CN" dirty="0"/>
              <a:t>m</a:t>
            </a:r>
            <a:r>
              <a:rPr lang="zh-CN" altLang="en-US" dirty="0"/>
              <a:t>和</a:t>
            </a:r>
            <a:r>
              <a:rPr lang="en-US" altLang="zh-CN" dirty="0"/>
              <a:t>b</a:t>
            </a:r>
            <a:r>
              <a:rPr lang="zh-CN" altLang="en-US" dirty="0"/>
              <a:t>值。</a:t>
            </a:r>
            <a:endParaRPr lang="en-US" altLang="zh-CN" dirty="0"/>
          </a:p>
          <a:p>
            <a:r>
              <a:rPr lang="zh-CN" altLang="en-US" dirty="0"/>
              <a:t>例如，通过坐标为（</a:t>
            </a:r>
            <a:r>
              <a:rPr lang="en-US" altLang="zh-CN" dirty="0"/>
              <a:t>2</a:t>
            </a:r>
            <a:r>
              <a:rPr lang="zh-CN" altLang="en-US" dirty="0"/>
              <a:t>，</a:t>
            </a:r>
            <a:r>
              <a:rPr lang="en-US" altLang="zh-CN" dirty="0"/>
              <a:t>12</a:t>
            </a:r>
            <a:r>
              <a:rPr lang="zh-CN" altLang="en-US" dirty="0"/>
              <a:t>）的点可以是如下直线</a:t>
            </a:r>
            <a:r>
              <a:rPr lang="en-US" altLang="zh-CN" dirty="0"/>
              <a:t>y = 2x + 8</a:t>
            </a:r>
            <a:r>
              <a:rPr lang="zh-CN" altLang="en-US" dirty="0"/>
              <a:t>，</a:t>
            </a:r>
            <a:r>
              <a:rPr lang="en-US" altLang="zh-CN" dirty="0"/>
              <a:t>y = 3x + 6</a:t>
            </a:r>
            <a:r>
              <a:rPr lang="zh-CN" altLang="en-US" dirty="0"/>
              <a:t>，</a:t>
            </a:r>
            <a:r>
              <a:rPr lang="en-US" altLang="zh-CN" dirty="0"/>
              <a:t>y = 4x + 4</a:t>
            </a:r>
            <a:r>
              <a:rPr lang="zh-CN" altLang="en-US" dirty="0"/>
              <a:t>，</a:t>
            </a:r>
            <a:r>
              <a:rPr lang="en-US" altLang="zh-CN" dirty="0"/>
              <a:t>y = 5x + 2</a:t>
            </a:r>
            <a:r>
              <a:rPr lang="zh-CN" altLang="en-US" dirty="0"/>
              <a:t>，</a:t>
            </a:r>
            <a:r>
              <a:rPr lang="en-US" altLang="zh-CN" dirty="0"/>
              <a:t>y = 6x</a:t>
            </a:r>
            <a:r>
              <a:rPr lang="zh-CN" altLang="en-US" dirty="0"/>
              <a:t>，等。这些可能的线可以在霍夫空间被绘制成</a:t>
            </a:r>
            <a:r>
              <a:rPr lang="en-US" altLang="zh-CN" dirty="0"/>
              <a:t>(2, 8)</a:t>
            </a:r>
            <a:r>
              <a:rPr lang="zh-CN" altLang="en-US" dirty="0"/>
              <a:t>，</a:t>
            </a:r>
            <a:r>
              <a:rPr lang="en-US" altLang="zh-CN" dirty="0"/>
              <a:t>(3, 6)</a:t>
            </a:r>
            <a:r>
              <a:rPr lang="zh-CN" altLang="en-US" dirty="0"/>
              <a:t>，</a:t>
            </a:r>
            <a:r>
              <a:rPr lang="en-US" altLang="zh-CN" dirty="0"/>
              <a:t>(4, 4)</a:t>
            </a:r>
            <a:r>
              <a:rPr lang="zh-CN" altLang="en-US" dirty="0"/>
              <a:t>，</a:t>
            </a:r>
            <a:r>
              <a:rPr lang="en-US" altLang="zh-CN" dirty="0"/>
              <a:t>(5, 2)</a:t>
            </a:r>
            <a:r>
              <a:rPr lang="zh-CN" altLang="en-US" dirty="0"/>
              <a:t>，</a:t>
            </a:r>
            <a:r>
              <a:rPr lang="en-US" altLang="zh-CN" dirty="0"/>
              <a:t>(6, 0)</a:t>
            </a:r>
            <a:r>
              <a:rPr lang="zh-CN" altLang="en-US" dirty="0"/>
              <a:t>这些点。请注意，这会在</a:t>
            </a:r>
            <a:r>
              <a:rPr lang="en-US" altLang="zh-CN" dirty="0"/>
              <a:t>Hough</a:t>
            </a:r>
            <a:r>
              <a:rPr lang="zh-CN" altLang="en-US" dirty="0"/>
              <a:t>空间中在一条直线上。</a:t>
            </a:r>
            <a:endParaRPr lang="en-US" dirty="0"/>
          </a:p>
          <a:p>
            <a:endParaRPr lang="en-US" dirty="0"/>
          </a:p>
        </p:txBody>
      </p:sp>
      <p:pic>
        <p:nvPicPr>
          <p:cNvPr id="4" name="Content Placeholder 4">
            <a:extLst>
              <a:ext uri="{FF2B5EF4-FFF2-40B4-BE49-F238E27FC236}">
                <a16:creationId xmlns:a16="http://schemas.microsoft.com/office/drawing/2014/main" id="{DD8E49B2-5D49-9F4E-9B78-41AF1DC0FFE0}"/>
              </a:ext>
            </a:extLst>
          </p:cNvPr>
          <p:cNvPicPr>
            <a:picLocks noChangeAspect="1"/>
          </p:cNvPicPr>
          <p:nvPr/>
        </p:nvPicPr>
        <p:blipFill>
          <a:blip r:embed="rId2"/>
          <a:stretch>
            <a:fillRect/>
          </a:stretch>
        </p:blipFill>
        <p:spPr>
          <a:xfrm>
            <a:off x="1611085" y="2889126"/>
            <a:ext cx="6814458" cy="3726984"/>
          </a:xfrm>
          <a:prstGeom prst="rect">
            <a:avLst/>
          </a:prstGeom>
        </p:spPr>
      </p:pic>
    </p:spTree>
    <p:extLst>
      <p:ext uri="{BB962C8B-B14F-4D97-AF65-F5344CB8AC3E}">
        <p14:creationId xmlns:p14="http://schemas.microsoft.com/office/powerpoint/2010/main" val="1907490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62A4D32-B066-3248-84A0-C2D0B7A8EA72}"/>
              </a:ext>
            </a:extLst>
          </p:cNvPr>
          <p:cNvSpPr>
            <a:spLocks noGrp="1"/>
          </p:cNvSpPr>
          <p:nvPr>
            <p:ph idx="1"/>
          </p:nvPr>
        </p:nvSpPr>
        <p:spPr>
          <a:xfrm>
            <a:off x="838200" y="315686"/>
            <a:ext cx="10515600" cy="5861277"/>
          </a:xfrm>
        </p:spPr>
        <p:txBody>
          <a:bodyPr/>
          <a:lstStyle/>
          <a:p>
            <a:r>
              <a:rPr lang="zh-CN" altLang="en-US" dirty="0"/>
              <a:t>每当我们在笛卡尔坐标系中看到一系列点并知道这些点通过某条线连接时，我们可以通过首先将笛卡尔坐标系中的每个点绘制到霍夫空间中的相应线来找到该线的方程，然后找到霍夫空间的交点。霍夫空间中的交点表示贯穿系列中所有点的</a:t>
            </a:r>
            <a:r>
              <a:rPr lang="en-US" altLang="zh-CN" dirty="0"/>
              <a:t>m</a:t>
            </a:r>
            <a:r>
              <a:rPr lang="zh-CN" altLang="en-US" dirty="0"/>
              <a:t>和</a:t>
            </a:r>
            <a:r>
              <a:rPr lang="en-US" altLang="zh-CN" dirty="0"/>
              <a:t>b</a:t>
            </a:r>
            <a:r>
              <a:rPr lang="zh-CN" altLang="en-US" dirty="0"/>
              <a:t>值。</a:t>
            </a:r>
            <a:endParaRPr lang="en-US" dirty="0"/>
          </a:p>
        </p:txBody>
      </p:sp>
      <p:pic>
        <p:nvPicPr>
          <p:cNvPr id="4" name="Picture 3">
            <a:extLst>
              <a:ext uri="{FF2B5EF4-FFF2-40B4-BE49-F238E27FC236}">
                <a16:creationId xmlns:a16="http://schemas.microsoft.com/office/drawing/2014/main" id="{FF948140-25C7-3F47-920E-63DC231BEA8C}"/>
              </a:ext>
            </a:extLst>
          </p:cNvPr>
          <p:cNvPicPr>
            <a:picLocks noChangeAspect="1"/>
          </p:cNvPicPr>
          <p:nvPr/>
        </p:nvPicPr>
        <p:blipFill>
          <a:blip r:embed="rId2"/>
          <a:stretch>
            <a:fillRect/>
          </a:stretch>
        </p:blipFill>
        <p:spPr>
          <a:xfrm>
            <a:off x="1981198" y="2161857"/>
            <a:ext cx="8019143" cy="4380457"/>
          </a:xfrm>
          <a:prstGeom prst="rect">
            <a:avLst/>
          </a:prstGeom>
        </p:spPr>
      </p:pic>
    </p:spTree>
    <p:extLst>
      <p:ext uri="{BB962C8B-B14F-4D97-AF65-F5344CB8AC3E}">
        <p14:creationId xmlns:p14="http://schemas.microsoft.com/office/powerpoint/2010/main" val="23818143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B196C-3ACC-1444-BAA5-6AC5316A3C7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9EADE22-3778-8C49-8257-4F72C847C270}"/>
              </a:ext>
            </a:extLst>
          </p:cNvPr>
          <p:cNvSpPr>
            <a:spLocks noGrp="1"/>
          </p:cNvSpPr>
          <p:nvPr>
            <p:ph idx="1"/>
          </p:nvPr>
        </p:nvSpPr>
        <p:spPr/>
        <p:txBody>
          <a:bodyPr/>
          <a:lstStyle/>
          <a:p>
            <a:r>
              <a:rPr lang="zh-CN" altLang="en-US" dirty="0"/>
              <a:t>由于通过</a:t>
            </a:r>
            <a:r>
              <a:rPr lang="en-US" altLang="zh-CN" dirty="0"/>
              <a:t>Canny </a:t>
            </a:r>
            <a:r>
              <a:rPr lang="zh-CN" altLang="en-US" dirty="0"/>
              <a:t>边缘检测的输出图像可以简单地解释为表示图像空间中的边缘的一系列点，我们可以应用相同的技术来识别这些点中的哪些连接到同一条线，以及连接它们的直线等式是什么，以便我们可以在我们的框架上绘制这条线。</a:t>
            </a:r>
            <a:endParaRPr lang="en-US" altLang="zh-CN" dirty="0"/>
          </a:p>
          <a:p>
            <a:endParaRPr lang="en-US" dirty="0"/>
          </a:p>
          <a:p>
            <a:r>
              <a:rPr lang="zh-CN" altLang="en-US" dirty="0"/>
              <a:t>为了简化说明，我们使用笛卡尔坐标来对应霍夫空间。然而，这种方法存在一个数学缺陷：当线是垂直的时，梯度是无穷大的，不能在霍夫空间中表示。要解决此问题，我们将使用</a:t>
            </a:r>
            <a:r>
              <a:rPr lang="en-US" altLang="zh-CN" dirty="0"/>
              <a:t>Polar</a:t>
            </a:r>
            <a:r>
              <a:rPr lang="zh-CN" altLang="en-US" dirty="0"/>
              <a:t>坐标。</a:t>
            </a:r>
            <a:endParaRPr lang="en-US" dirty="0"/>
          </a:p>
        </p:txBody>
      </p:sp>
    </p:spTree>
    <p:extLst>
      <p:ext uri="{BB962C8B-B14F-4D97-AF65-F5344CB8AC3E}">
        <p14:creationId xmlns:p14="http://schemas.microsoft.com/office/powerpoint/2010/main" val="16629607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B6E517-13B8-AC41-9364-538193B4DDAF}"/>
              </a:ext>
            </a:extLst>
          </p:cNvPr>
          <p:cNvSpPr>
            <a:spLocks noGrp="1"/>
          </p:cNvSpPr>
          <p:nvPr>
            <p:ph idx="1"/>
          </p:nvPr>
        </p:nvSpPr>
        <p:spPr>
          <a:xfrm>
            <a:off x="609600" y="227401"/>
            <a:ext cx="10515600" cy="4351338"/>
          </a:xfrm>
        </p:spPr>
        <p:txBody>
          <a:bodyPr/>
          <a:lstStyle/>
          <a:p>
            <a:r>
              <a:rPr lang="zh-CN" altLang="en-US" dirty="0"/>
              <a:t>例如，对于极坐标系上的点</a:t>
            </a:r>
            <a:r>
              <a:rPr lang="en-US" altLang="zh-CN" dirty="0"/>
              <a:t>x = 8</a:t>
            </a:r>
            <a:r>
              <a:rPr lang="zh-CN" altLang="en-US" dirty="0"/>
              <a:t>和</a:t>
            </a:r>
            <a:r>
              <a:rPr lang="en-US" altLang="zh-CN" dirty="0"/>
              <a:t>y = 6</a:t>
            </a:r>
            <a:r>
              <a:rPr lang="zh-CN" altLang="en-US" dirty="0"/>
              <a:t>，</a:t>
            </a:r>
            <a:r>
              <a:rPr lang="en-US" altLang="zh-CN" dirty="0"/>
              <a:t>x = 4</a:t>
            </a:r>
            <a:r>
              <a:rPr lang="zh-CN" altLang="en-US" dirty="0"/>
              <a:t>和</a:t>
            </a:r>
            <a:r>
              <a:rPr lang="en-US" altLang="zh-CN" dirty="0"/>
              <a:t>y = 9</a:t>
            </a:r>
            <a:r>
              <a:rPr lang="zh-CN" altLang="en-US" dirty="0"/>
              <a:t>，</a:t>
            </a:r>
            <a:r>
              <a:rPr lang="en-US" altLang="zh-CN" dirty="0"/>
              <a:t>x = 12</a:t>
            </a:r>
            <a:r>
              <a:rPr lang="zh-CN" altLang="en-US" dirty="0"/>
              <a:t>和</a:t>
            </a:r>
            <a:r>
              <a:rPr lang="en-US" altLang="zh-CN" dirty="0"/>
              <a:t>y = 3</a:t>
            </a:r>
            <a:r>
              <a:rPr lang="zh-CN" altLang="en-US" dirty="0"/>
              <a:t>，我们可以绘制相应的霍夫空间。</a:t>
            </a:r>
            <a:endParaRPr lang="en-US" altLang="zh-CN" dirty="0"/>
          </a:p>
          <a:p>
            <a:r>
              <a:rPr lang="zh-CN" altLang="en-US" dirty="0"/>
              <a:t>我们看到霍夫空间中的线于</a:t>
            </a:r>
            <a:r>
              <a:rPr lang="en-US" altLang="zh-CN" dirty="0" err="1"/>
              <a:t>θ</a:t>
            </a:r>
            <a:r>
              <a:rPr lang="en-US" altLang="zh-CN" dirty="0"/>
              <a:t> = 0.925</a:t>
            </a:r>
            <a:r>
              <a:rPr lang="zh-CN" altLang="en-US" dirty="0"/>
              <a:t>和</a:t>
            </a:r>
            <a:r>
              <a:rPr lang="en-US" altLang="zh-CN" dirty="0"/>
              <a:t>r = 9.6</a:t>
            </a:r>
            <a:r>
              <a:rPr lang="zh-CN" altLang="en-US" dirty="0"/>
              <a:t>相交。由于极坐标系中的线由下式给出</a:t>
            </a:r>
            <a:r>
              <a:rPr lang="en-US" altLang="zh-CN" dirty="0"/>
              <a:t>r = </a:t>
            </a:r>
            <a:r>
              <a:rPr lang="en-US" altLang="zh-CN" dirty="0" err="1"/>
              <a:t>xcosθ</a:t>
            </a:r>
            <a:r>
              <a:rPr lang="en-US" altLang="zh-CN" dirty="0"/>
              <a:t> + </a:t>
            </a:r>
            <a:r>
              <a:rPr lang="en-US" altLang="zh-CN" dirty="0" err="1"/>
              <a:t>ysinθ</a:t>
            </a:r>
            <a:r>
              <a:rPr lang="zh-CN" altLang="en-US" dirty="0"/>
              <a:t>，我们可以推导出穿过所有这些点的单条线被定义为</a:t>
            </a:r>
            <a:r>
              <a:rPr lang="en-US" altLang="zh-CN" dirty="0"/>
              <a:t>9.6 = xcos0.925 + ysin0.925</a:t>
            </a:r>
            <a:endParaRPr lang="en-US" dirty="0"/>
          </a:p>
        </p:txBody>
      </p:sp>
      <p:pic>
        <p:nvPicPr>
          <p:cNvPr id="4" name="Picture 3">
            <a:extLst>
              <a:ext uri="{FF2B5EF4-FFF2-40B4-BE49-F238E27FC236}">
                <a16:creationId xmlns:a16="http://schemas.microsoft.com/office/drawing/2014/main" id="{2AF96B7F-6545-B449-A3E0-7E8892E20763}"/>
              </a:ext>
            </a:extLst>
          </p:cNvPr>
          <p:cNvPicPr>
            <a:picLocks noChangeAspect="1"/>
          </p:cNvPicPr>
          <p:nvPr/>
        </p:nvPicPr>
        <p:blipFill>
          <a:blip r:embed="rId2"/>
          <a:stretch>
            <a:fillRect/>
          </a:stretch>
        </p:blipFill>
        <p:spPr>
          <a:xfrm>
            <a:off x="130629" y="2881183"/>
            <a:ext cx="4456793" cy="3295780"/>
          </a:xfrm>
          <a:prstGeom prst="rect">
            <a:avLst/>
          </a:prstGeom>
        </p:spPr>
      </p:pic>
      <p:pic>
        <p:nvPicPr>
          <p:cNvPr id="5" name="Picture 4">
            <a:extLst>
              <a:ext uri="{FF2B5EF4-FFF2-40B4-BE49-F238E27FC236}">
                <a16:creationId xmlns:a16="http://schemas.microsoft.com/office/drawing/2014/main" id="{B9695736-8311-594A-B356-2595E613BF77}"/>
              </a:ext>
            </a:extLst>
          </p:cNvPr>
          <p:cNvPicPr>
            <a:picLocks noChangeAspect="1"/>
          </p:cNvPicPr>
          <p:nvPr/>
        </p:nvPicPr>
        <p:blipFill>
          <a:blip r:embed="rId3"/>
          <a:stretch>
            <a:fillRect/>
          </a:stretch>
        </p:blipFill>
        <p:spPr>
          <a:xfrm>
            <a:off x="5143500" y="2881183"/>
            <a:ext cx="6134100" cy="3966718"/>
          </a:xfrm>
          <a:prstGeom prst="rect">
            <a:avLst/>
          </a:prstGeom>
        </p:spPr>
      </p:pic>
    </p:spTree>
    <p:extLst>
      <p:ext uri="{BB962C8B-B14F-4D97-AF65-F5344CB8AC3E}">
        <p14:creationId xmlns:p14="http://schemas.microsoft.com/office/powerpoint/2010/main" val="25100631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7B7093-7E39-9341-965E-A73BD0F334CC}"/>
              </a:ext>
            </a:extLst>
          </p:cNvPr>
          <p:cNvSpPr>
            <a:spLocks noGrp="1"/>
          </p:cNvSpPr>
          <p:nvPr>
            <p:ph idx="1"/>
          </p:nvPr>
        </p:nvSpPr>
        <p:spPr>
          <a:xfrm>
            <a:off x="364671" y="127454"/>
            <a:ext cx="10515600" cy="4351338"/>
          </a:xfrm>
        </p:spPr>
        <p:txBody>
          <a:bodyPr/>
          <a:lstStyle/>
          <a:p>
            <a:r>
              <a:rPr lang="zh-CN" altLang="en-US" dirty="0"/>
              <a:t>通常，在霍夫空间中相交的曲线越多意味着由该交点表示的线对应于更多点。对于我们的实现，我们将在霍夫空间中定义最小阈值交叉点数以检测线。因此，霍夫变换基本上跟踪帧中每个点的霍夫空间交点。如果交叉点的数量超过定义的阈值，我们将识别具有相应</a:t>
            </a:r>
            <a:r>
              <a:rPr lang="en-US" altLang="zh-CN" dirty="0" err="1"/>
              <a:t>θ</a:t>
            </a:r>
            <a:r>
              <a:rPr lang="zh-CN" altLang="en-US" dirty="0"/>
              <a:t>和</a:t>
            </a:r>
            <a:r>
              <a:rPr lang="en-US" altLang="zh-CN" dirty="0"/>
              <a:t>r</a:t>
            </a:r>
            <a:r>
              <a:rPr lang="zh-CN" altLang="en-US" dirty="0"/>
              <a:t>参数的线。</a:t>
            </a:r>
            <a:endParaRPr lang="en-US" dirty="0"/>
          </a:p>
        </p:txBody>
      </p:sp>
      <p:pic>
        <p:nvPicPr>
          <p:cNvPr id="6" name="Picture 5">
            <a:extLst>
              <a:ext uri="{FF2B5EF4-FFF2-40B4-BE49-F238E27FC236}">
                <a16:creationId xmlns:a16="http://schemas.microsoft.com/office/drawing/2014/main" id="{B082525E-ED7D-3247-8678-4B0891C60C91}"/>
              </a:ext>
            </a:extLst>
          </p:cNvPr>
          <p:cNvPicPr>
            <a:picLocks noChangeAspect="1"/>
          </p:cNvPicPr>
          <p:nvPr/>
        </p:nvPicPr>
        <p:blipFill>
          <a:blip r:embed="rId2"/>
          <a:stretch>
            <a:fillRect/>
          </a:stretch>
        </p:blipFill>
        <p:spPr>
          <a:xfrm>
            <a:off x="168729" y="2082346"/>
            <a:ext cx="9422024" cy="4648199"/>
          </a:xfrm>
          <a:prstGeom prst="rect">
            <a:avLst/>
          </a:prstGeom>
        </p:spPr>
      </p:pic>
    </p:spTree>
    <p:extLst>
      <p:ext uri="{BB962C8B-B14F-4D97-AF65-F5344CB8AC3E}">
        <p14:creationId xmlns:p14="http://schemas.microsoft.com/office/powerpoint/2010/main" val="3663679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55462-4C60-624F-A380-AF1CC7520506}"/>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F943570E-B5DF-EB4E-BED9-81C000D8FCA8}"/>
              </a:ext>
            </a:extLst>
          </p:cNvPr>
          <p:cNvPicPr>
            <a:picLocks noGrp="1" noChangeAspect="1"/>
          </p:cNvPicPr>
          <p:nvPr>
            <p:ph idx="1"/>
          </p:nvPr>
        </p:nvPicPr>
        <p:blipFill>
          <a:blip r:embed="rId2"/>
          <a:stretch>
            <a:fillRect/>
          </a:stretch>
        </p:blipFill>
        <p:spPr>
          <a:xfrm>
            <a:off x="1242785" y="243271"/>
            <a:ext cx="8053614" cy="6249604"/>
          </a:xfrm>
          <a:prstGeom prst="rect">
            <a:avLst/>
          </a:prstGeom>
        </p:spPr>
      </p:pic>
    </p:spTree>
    <p:extLst>
      <p:ext uri="{BB962C8B-B14F-4D97-AF65-F5344CB8AC3E}">
        <p14:creationId xmlns:p14="http://schemas.microsoft.com/office/powerpoint/2010/main" val="3896614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95256-29CA-9A44-B5A8-8EE2A5A6F210}"/>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6869F8A9-7312-6748-AAAF-F2A15E78FF73}"/>
              </a:ext>
            </a:extLst>
          </p:cNvPr>
          <p:cNvPicPr>
            <a:picLocks noGrp="1" noChangeAspect="1"/>
          </p:cNvPicPr>
          <p:nvPr>
            <p:ph idx="1"/>
          </p:nvPr>
        </p:nvPicPr>
        <p:blipFill>
          <a:blip r:embed="rId2"/>
          <a:stretch>
            <a:fillRect/>
          </a:stretch>
        </p:blipFill>
        <p:spPr>
          <a:xfrm>
            <a:off x="838200" y="1492136"/>
            <a:ext cx="10057042" cy="5000739"/>
          </a:xfrm>
          <a:prstGeom prst="rect">
            <a:avLst/>
          </a:prstGeom>
        </p:spPr>
      </p:pic>
    </p:spTree>
    <p:extLst>
      <p:ext uri="{BB962C8B-B14F-4D97-AF65-F5344CB8AC3E}">
        <p14:creationId xmlns:p14="http://schemas.microsoft.com/office/powerpoint/2010/main" val="3533036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86C5F-5527-F14B-843F-9ABE6CFB9336}"/>
              </a:ext>
            </a:extLst>
          </p:cNvPr>
          <p:cNvSpPr>
            <a:spLocks noGrp="1"/>
          </p:cNvSpPr>
          <p:nvPr>
            <p:ph type="title"/>
          </p:nvPr>
        </p:nvSpPr>
        <p:spPr/>
        <p:txBody>
          <a:bodyPr/>
          <a:lstStyle/>
          <a:p>
            <a:r>
              <a:rPr lang="en-US" dirty="0"/>
              <a:t>X-Y Coordinate System on OpenCV</a:t>
            </a:r>
            <a:br>
              <a:rPr lang="en-US" dirty="0"/>
            </a:br>
            <a:endParaRPr lang="en-US" dirty="0"/>
          </a:p>
        </p:txBody>
      </p:sp>
      <p:pic>
        <p:nvPicPr>
          <p:cNvPr id="4" name="Content Placeholder 3">
            <a:extLst>
              <a:ext uri="{FF2B5EF4-FFF2-40B4-BE49-F238E27FC236}">
                <a16:creationId xmlns:a16="http://schemas.microsoft.com/office/drawing/2014/main" id="{C42EF8A0-DC51-9440-AE57-29C06A7DBB18}"/>
              </a:ext>
            </a:extLst>
          </p:cNvPr>
          <p:cNvPicPr>
            <a:picLocks noGrp="1" noChangeAspect="1"/>
          </p:cNvPicPr>
          <p:nvPr>
            <p:ph idx="1"/>
          </p:nvPr>
        </p:nvPicPr>
        <p:blipFill>
          <a:blip r:embed="rId2"/>
          <a:stretch>
            <a:fillRect/>
          </a:stretch>
        </p:blipFill>
        <p:spPr>
          <a:xfrm>
            <a:off x="558800" y="1830615"/>
            <a:ext cx="4775200" cy="4912946"/>
          </a:xfrm>
          <a:prstGeom prst="rect">
            <a:avLst/>
          </a:prstGeom>
        </p:spPr>
      </p:pic>
      <p:sp>
        <p:nvSpPr>
          <p:cNvPr id="5" name="TextBox 4">
            <a:extLst>
              <a:ext uri="{FF2B5EF4-FFF2-40B4-BE49-F238E27FC236}">
                <a16:creationId xmlns:a16="http://schemas.microsoft.com/office/drawing/2014/main" id="{383E91A4-922A-B64A-BD6D-3C2D4286ED89}"/>
              </a:ext>
            </a:extLst>
          </p:cNvPr>
          <p:cNvSpPr txBox="1"/>
          <p:nvPr/>
        </p:nvSpPr>
        <p:spPr>
          <a:xfrm>
            <a:off x="968828" y="1273628"/>
            <a:ext cx="9484969" cy="646331"/>
          </a:xfrm>
          <a:prstGeom prst="rect">
            <a:avLst/>
          </a:prstGeom>
          <a:noFill/>
        </p:spPr>
        <p:txBody>
          <a:bodyPr wrap="none" rtlCol="0">
            <a:spAutoFit/>
          </a:bodyPr>
          <a:lstStyle/>
          <a:p>
            <a:r>
              <a:rPr lang="en-US" dirty="0"/>
              <a:t>So in OpenCV you can use: </a:t>
            </a:r>
            <a:r>
              <a:rPr lang="en-US" dirty="0" err="1"/>
              <a:t>mat.at</a:t>
            </a:r>
            <a:r>
              <a:rPr lang="en-US" dirty="0"/>
              <a:t>&lt;type&gt;(</a:t>
            </a:r>
            <a:r>
              <a:rPr lang="en-US" dirty="0" err="1"/>
              <a:t>row,column</a:t>
            </a:r>
            <a:r>
              <a:rPr lang="en-US" dirty="0"/>
              <a:t>) or </a:t>
            </a:r>
            <a:r>
              <a:rPr lang="en-US" dirty="0" err="1"/>
              <a:t>mat.at</a:t>
            </a:r>
            <a:r>
              <a:rPr lang="en-US" dirty="0"/>
              <a:t>&lt;type&gt;(cv::Point(</a:t>
            </a:r>
            <a:r>
              <a:rPr lang="en-US" dirty="0" err="1"/>
              <a:t>x,y</a:t>
            </a:r>
            <a:r>
              <a:rPr lang="en-US" dirty="0"/>
              <a:t>)) to access the </a:t>
            </a:r>
          </a:p>
          <a:p>
            <a:r>
              <a:rPr lang="en-US" dirty="0"/>
              <a:t>same point if x=column and y=row which is perfectly comprehensible =)</a:t>
            </a:r>
          </a:p>
        </p:txBody>
      </p:sp>
      <p:sp>
        <p:nvSpPr>
          <p:cNvPr id="6" name="Rectangle 5">
            <a:extLst>
              <a:ext uri="{FF2B5EF4-FFF2-40B4-BE49-F238E27FC236}">
                <a16:creationId xmlns:a16="http://schemas.microsoft.com/office/drawing/2014/main" id="{61C88462-9879-514A-8E29-07E7A86BF78F}"/>
              </a:ext>
            </a:extLst>
          </p:cNvPr>
          <p:cNvSpPr/>
          <p:nvPr/>
        </p:nvSpPr>
        <p:spPr>
          <a:xfrm>
            <a:off x="5334000" y="2059886"/>
            <a:ext cx="6096000" cy="646331"/>
          </a:xfrm>
          <a:prstGeom prst="rect">
            <a:avLst/>
          </a:prstGeom>
        </p:spPr>
        <p:txBody>
          <a:bodyPr>
            <a:spAutoFit/>
          </a:bodyPr>
          <a:lstStyle/>
          <a:p>
            <a:r>
              <a:rPr lang="en-US" dirty="0"/>
              <a:t>https://</a:t>
            </a:r>
            <a:r>
              <a:rPr lang="en-US" dirty="0" err="1"/>
              <a:t>docs.opencv.org</a:t>
            </a:r>
            <a:r>
              <a:rPr lang="en-US" dirty="0"/>
              <a:t>/3.1.0/dc/da5/</a:t>
            </a:r>
            <a:r>
              <a:rPr lang="en-US" dirty="0" err="1"/>
              <a:t>tutorial_py_drawing_functions.html</a:t>
            </a:r>
            <a:endParaRPr lang="en-US" dirty="0"/>
          </a:p>
        </p:txBody>
      </p:sp>
    </p:spTree>
    <p:extLst>
      <p:ext uri="{BB962C8B-B14F-4D97-AF65-F5344CB8AC3E}">
        <p14:creationId xmlns:p14="http://schemas.microsoft.com/office/powerpoint/2010/main" val="14571981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2D763-F145-9645-89BD-1605E29FADB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449EE92-1C2A-8D47-9A44-1D9697BF2E4D}"/>
              </a:ext>
            </a:extLst>
          </p:cNvPr>
          <p:cNvSpPr>
            <a:spLocks noGrp="1"/>
          </p:cNvSpPr>
          <p:nvPr>
            <p:ph idx="1"/>
          </p:nvPr>
        </p:nvSpPr>
        <p:spPr/>
        <p:txBody>
          <a:bodyPr/>
          <a:lstStyle/>
          <a:p>
            <a:r>
              <a:rPr lang="en-US" dirty="0"/>
              <a:t>https://</a:t>
            </a:r>
            <a:r>
              <a:rPr lang="en-US" dirty="0" err="1"/>
              <a:t>stackoverflow.com</a:t>
            </a:r>
            <a:r>
              <a:rPr lang="en-US" dirty="0"/>
              <a:t>/questions/45531074/how-to-merge-lines-after-</a:t>
            </a:r>
            <a:r>
              <a:rPr lang="en-US" dirty="0" err="1"/>
              <a:t>houghlinesp</a:t>
            </a:r>
            <a:endParaRPr lang="en-US" dirty="0"/>
          </a:p>
        </p:txBody>
      </p:sp>
    </p:spTree>
    <p:extLst>
      <p:ext uri="{BB962C8B-B14F-4D97-AF65-F5344CB8AC3E}">
        <p14:creationId xmlns:p14="http://schemas.microsoft.com/office/powerpoint/2010/main" val="3411374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0FE4F-2C15-1740-ADCB-4436BF9A9455}"/>
              </a:ext>
            </a:extLst>
          </p:cNvPr>
          <p:cNvSpPr>
            <a:spLocks noGrp="1"/>
          </p:cNvSpPr>
          <p:nvPr>
            <p:ph type="title"/>
          </p:nvPr>
        </p:nvSpPr>
        <p:spPr/>
        <p:txBody>
          <a:bodyPr/>
          <a:lstStyle/>
          <a:p>
            <a:r>
              <a:rPr lang="en-US" dirty="0"/>
              <a:t>Canny</a:t>
            </a:r>
            <a:r>
              <a:rPr lang="zh-CN" altLang="en-US" dirty="0"/>
              <a:t> 边界检测</a:t>
            </a:r>
            <a:endParaRPr lang="en-US" dirty="0"/>
          </a:p>
        </p:txBody>
      </p:sp>
      <p:sp>
        <p:nvSpPr>
          <p:cNvPr id="3" name="Content Placeholder 2">
            <a:extLst>
              <a:ext uri="{FF2B5EF4-FFF2-40B4-BE49-F238E27FC236}">
                <a16:creationId xmlns:a16="http://schemas.microsoft.com/office/drawing/2014/main" id="{A0350C12-E9F5-FD4C-8212-58D4BF1F6F1D}"/>
              </a:ext>
            </a:extLst>
          </p:cNvPr>
          <p:cNvSpPr>
            <a:spLocks noGrp="1"/>
          </p:cNvSpPr>
          <p:nvPr>
            <p:ph idx="1"/>
          </p:nvPr>
        </p:nvSpPr>
        <p:spPr/>
        <p:txBody>
          <a:bodyPr/>
          <a:lstStyle/>
          <a:p>
            <a:r>
              <a:rPr lang="en-US" altLang="zh-CN" dirty="0"/>
              <a:t>Canny Detector</a:t>
            </a:r>
            <a:r>
              <a:rPr lang="zh-CN" altLang="en-US" dirty="0"/>
              <a:t>是一种针对快速实时边缘检测而优化的多阶段算法。该算法的基本目标是检测亮度（大梯度）的急剧变化，例如从白色到黑色的转换，并在给定一组阈值的情况下将它们定义为边缘。</a:t>
            </a:r>
            <a:r>
              <a:rPr lang="en-US" altLang="zh-CN" dirty="0"/>
              <a:t>Canny</a:t>
            </a:r>
            <a:r>
              <a:rPr lang="zh-CN" altLang="en-US" dirty="0"/>
              <a:t>算法有四个主要阶段：</a:t>
            </a:r>
            <a:endParaRPr lang="en-US" dirty="0"/>
          </a:p>
        </p:txBody>
      </p:sp>
    </p:spTree>
    <p:extLst>
      <p:ext uri="{BB962C8B-B14F-4D97-AF65-F5344CB8AC3E}">
        <p14:creationId xmlns:p14="http://schemas.microsoft.com/office/powerpoint/2010/main" val="2579828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E0B98-03C3-694C-B7E9-BB378283F2B7}"/>
              </a:ext>
            </a:extLst>
          </p:cNvPr>
          <p:cNvSpPr>
            <a:spLocks noGrp="1"/>
          </p:cNvSpPr>
          <p:nvPr>
            <p:ph type="title"/>
          </p:nvPr>
        </p:nvSpPr>
        <p:spPr/>
        <p:txBody>
          <a:bodyPr/>
          <a:lstStyle/>
          <a:p>
            <a:r>
              <a:rPr lang="zh-CN" altLang="en-US" dirty="0"/>
              <a:t> </a:t>
            </a:r>
            <a:r>
              <a:rPr lang="zh-CN" altLang="en-US" dirty="0">
                <a:latin typeface="+mn-ea"/>
                <a:ea typeface="+mn-ea"/>
              </a:rPr>
              <a:t>一</a:t>
            </a:r>
            <a:r>
              <a:rPr lang="en-US" altLang="zh-CN" dirty="0">
                <a:latin typeface="+mn-ea"/>
                <a:ea typeface="+mn-ea"/>
              </a:rPr>
              <a:t>.</a:t>
            </a:r>
            <a:r>
              <a:rPr lang="zh-CN" altLang="en-US" b="1" dirty="0">
                <a:latin typeface="+mn-ea"/>
                <a:ea typeface="+mn-ea"/>
              </a:rPr>
              <a:t>降噪</a:t>
            </a:r>
            <a:endParaRPr lang="en-US" dirty="0">
              <a:latin typeface="+mn-ea"/>
              <a:ea typeface="+mn-ea"/>
            </a:endParaRPr>
          </a:p>
        </p:txBody>
      </p:sp>
      <p:sp>
        <p:nvSpPr>
          <p:cNvPr id="3" name="Content Placeholder 2">
            <a:extLst>
              <a:ext uri="{FF2B5EF4-FFF2-40B4-BE49-F238E27FC236}">
                <a16:creationId xmlns:a16="http://schemas.microsoft.com/office/drawing/2014/main" id="{A2CB74C6-B16D-1748-9B9C-4B36143CC21C}"/>
              </a:ext>
            </a:extLst>
          </p:cNvPr>
          <p:cNvSpPr>
            <a:spLocks noGrp="1"/>
          </p:cNvSpPr>
          <p:nvPr>
            <p:ph idx="1"/>
          </p:nvPr>
        </p:nvSpPr>
        <p:spPr/>
        <p:txBody>
          <a:bodyPr/>
          <a:lstStyle/>
          <a:p>
            <a:r>
              <a:rPr lang="zh-CN" altLang="en-US" dirty="0"/>
              <a:t>与所有边缘检测算法一样，噪声是一个至关重要的问题，通常会导致错误检测。应用</a:t>
            </a:r>
            <a:r>
              <a:rPr lang="en-US" altLang="zh-CN" dirty="0"/>
              <a:t>5x5</a:t>
            </a:r>
            <a:r>
              <a:rPr lang="zh-CN" altLang="en-US" dirty="0"/>
              <a:t>高斯滤波器对图像进行卷积（平滑）以降低检测器对噪声的敏感度。通过使用正态分布数字的高斯核（在这种情况下，</a:t>
            </a:r>
            <a:r>
              <a:rPr lang="en-US" altLang="zh-CN" dirty="0"/>
              <a:t>5x5</a:t>
            </a:r>
            <a:r>
              <a:rPr lang="zh-CN" altLang="en-US" dirty="0"/>
              <a:t>）在整个图像上卷积来完成的，将每个像素值设置为等于其相邻像素的加权平均值。</a:t>
            </a:r>
          </a:p>
          <a:p>
            <a:endParaRPr lang="en-US" dirty="0"/>
          </a:p>
        </p:txBody>
      </p:sp>
      <p:pic>
        <p:nvPicPr>
          <p:cNvPr id="4" name="Picture 3">
            <a:extLst>
              <a:ext uri="{FF2B5EF4-FFF2-40B4-BE49-F238E27FC236}">
                <a16:creationId xmlns:a16="http://schemas.microsoft.com/office/drawing/2014/main" id="{567F785C-6042-0046-9484-FBC8385BAF52}"/>
              </a:ext>
            </a:extLst>
          </p:cNvPr>
          <p:cNvPicPr>
            <a:picLocks noChangeAspect="1"/>
          </p:cNvPicPr>
          <p:nvPr/>
        </p:nvPicPr>
        <p:blipFill>
          <a:blip r:embed="rId2"/>
          <a:stretch>
            <a:fillRect/>
          </a:stretch>
        </p:blipFill>
        <p:spPr>
          <a:xfrm>
            <a:off x="2718707" y="4001294"/>
            <a:ext cx="5075464" cy="2368550"/>
          </a:xfrm>
          <a:prstGeom prst="rect">
            <a:avLst/>
          </a:prstGeom>
        </p:spPr>
      </p:pic>
      <p:sp>
        <p:nvSpPr>
          <p:cNvPr id="5" name="Rectangle 4">
            <a:extLst>
              <a:ext uri="{FF2B5EF4-FFF2-40B4-BE49-F238E27FC236}">
                <a16:creationId xmlns:a16="http://schemas.microsoft.com/office/drawing/2014/main" id="{E53D0695-669B-3B41-AB76-326AEF3FAE7D}"/>
              </a:ext>
            </a:extLst>
          </p:cNvPr>
          <p:cNvSpPr/>
          <p:nvPr/>
        </p:nvSpPr>
        <p:spPr>
          <a:xfrm>
            <a:off x="3770487" y="6369844"/>
            <a:ext cx="3518912" cy="369332"/>
          </a:xfrm>
          <a:prstGeom prst="rect">
            <a:avLst/>
          </a:prstGeom>
        </p:spPr>
        <p:txBody>
          <a:bodyPr wrap="none">
            <a:spAutoFit/>
          </a:bodyPr>
          <a:lstStyle/>
          <a:p>
            <a:r>
              <a:rPr lang="en-US" altLang="zh-CN" b="0" i="0" dirty="0">
                <a:effectLst/>
                <a:latin typeface="medium-content-sans-serif-font"/>
              </a:rPr>
              <a:t>5x5</a:t>
            </a:r>
            <a:r>
              <a:rPr lang="zh-CN" altLang="en-US" b="0" i="0" dirty="0">
                <a:effectLst/>
                <a:latin typeface="medium-content-sans-serif-font"/>
              </a:rPr>
              <a:t>高斯核。星号表示卷积运算。</a:t>
            </a:r>
            <a:endParaRPr lang="en-US" dirty="0"/>
          </a:p>
        </p:txBody>
      </p:sp>
    </p:spTree>
    <p:extLst>
      <p:ext uri="{BB962C8B-B14F-4D97-AF65-F5344CB8AC3E}">
        <p14:creationId xmlns:p14="http://schemas.microsoft.com/office/powerpoint/2010/main" val="31337572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11944-2139-3045-A60F-39BA09BF6666}"/>
              </a:ext>
            </a:extLst>
          </p:cNvPr>
          <p:cNvSpPr>
            <a:spLocks noGrp="1"/>
          </p:cNvSpPr>
          <p:nvPr>
            <p:ph type="title"/>
          </p:nvPr>
        </p:nvSpPr>
        <p:spPr/>
        <p:txBody>
          <a:bodyPr/>
          <a:lstStyle/>
          <a:p>
            <a:r>
              <a:rPr lang="zh-CN" altLang="en-US" b="1" dirty="0"/>
              <a:t>二</a:t>
            </a:r>
            <a:r>
              <a:rPr lang="en-US" altLang="zh-CN" b="1" dirty="0"/>
              <a:t>.</a:t>
            </a:r>
            <a:r>
              <a:rPr lang="zh-CN" altLang="en-US" b="1" dirty="0"/>
              <a:t> 求梯度</a:t>
            </a:r>
            <a:endParaRPr lang="en-US" dirty="0"/>
          </a:p>
        </p:txBody>
      </p:sp>
      <p:sp>
        <p:nvSpPr>
          <p:cNvPr id="3" name="Content Placeholder 2">
            <a:extLst>
              <a:ext uri="{FF2B5EF4-FFF2-40B4-BE49-F238E27FC236}">
                <a16:creationId xmlns:a16="http://schemas.microsoft.com/office/drawing/2014/main" id="{BEC4D199-BC46-E04D-B913-08628976E13C}"/>
              </a:ext>
            </a:extLst>
          </p:cNvPr>
          <p:cNvSpPr>
            <a:spLocks noGrp="1"/>
          </p:cNvSpPr>
          <p:nvPr>
            <p:ph idx="1"/>
          </p:nvPr>
        </p:nvSpPr>
        <p:spPr/>
        <p:txBody>
          <a:bodyPr/>
          <a:lstStyle/>
          <a:p>
            <a:r>
              <a:rPr lang="zh-CN" altLang="en-US" dirty="0"/>
              <a:t>沿着</a:t>
            </a:r>
            <a:r>
              <a:rPr lang="en-US" altLang="zh-CN" dirty="0"/>
              <a:t>x</a:t>
            </a:r>
            <a:r>
              <a:rPr lang="zh-CN" altLang="en-US" dirty="0"/>
              <a:t>轴和</a:t>
            </a:r>
            <a:r>
              <a:rPr lang="en-US" altLang="zh-CN" dirty="0"/>
              <a:t>y</a:t>
            </a:r>
            <a:r>
              <a:rPr lang="zh-CN" altLang="en-US" dirty="0"/>
              <a:t>轴使用</a:t>
            </a:r>
            <a:r>
              <a:rPr lang="en-US" altLang="zh-CN" dirty="0"/>
              <a:t>Sobel</a:t>
            </a:r>
            <a:r>
              <a:rPr lang="zh-CN" altLang="en-US" dirty="0"/>
              <a:t>，</a:t>
            </a:r>
            <a:r>
              <a:rPr lang="en-US" altLang="zh-CN" dirty="0"/>
              <a:t>Roberts</a:t>
            </a:r>
            <a:r>
              <a:rPr lang="zh-CN" altLang="en-US" dirty="0"/>
              <a:t>或</a:t>
            </a:r>
            <a:r>
              <a:rPr lang="en-US" altLang="zh-CN" dirty="0"/>
              <a:t>Prewitt</a:t>
            </a:r>
            <a:r>
              <a:rPr lang="zh-CN" altLang="en-US" dirty="0"/>
              <a:t>算子（</a:t>
            </a:r>
            <a:r>
              <a:rPr lang="en-US" altLang="zh-CN" dirty="0"/>
              <a:t>Sobel</a:t>
            </a:r>
            <a:r>
              <a:rPr lang="zh-CN" altLang="en-US" dirty="0"/>
              <a:t>在</a:t>
            </a:r>
            <a:r>
              <a:rPr lang="en-US" altLang="zh-CN" dirty="0"/>
              <a:t>OpenCV</a:t>
            </a:r>
            <a:r>
              <a:rPr lang="zh-CN" altLang="en-US" dirty="0"/>
              <a:t>中使用）来检测边缘是水平的，垂直的还是对角线的。</a:t>
            </a:r>
          </a:p>
          <a:p>
            <a:br>
              <a:rPr lang="zh-CN" altLang="en-US" dirty="0">
                <a:effectLst/>
              </a:rPr>
            </a:br>
            <a:endParaRPr lang="zh-CN" altLang="en-US" dirty="0">
              <a:effectLst/>
            </a:endParaRPr>
          </a:p>
          <a:p>
            <a:endParaRPr lang="en-US" dirty="0"/>
          </a:p>
        </p:txBody>
      </p:sp>
      <p:pic>
        <p:nvPicPr>
          <p:cNvPr id="4" name="Picture 3">
            <a:extLst>
              <a:ext uri="{FF2B5EF4-FFF2-40B4-BE49-F238E27FC236}">
                <a16:creationId xmlns:a16="http://schemas.microsoft.com/office/drawing/2014/main" id="{D5AF06D5-BBC4-3147-B35E-69704F950738}"/>
              </a:ext>
            </a:extLst>
          </p:cNvPr>
          <p:cNvPicPr>
            <a:picLocks noChangeAspect="1"/>
          </p:cNvPicPr>
          <p:nvPr/>
        </p:nvPicPr>
        <p:blipFill>
          <a:blip r:embed="rId2"/>
          <a:stretch>
            <a:fillRect/>
          </a:stretch>
        </p:blipFill>
        <p:spPr>
          <a:xfrm>
            <a:off x="2633435" y="3108582"/>
            <a:ext cx="6064250" cy="2075465"/>
          </a:xfrm>
          <a:prstGeom prst="rect">
            <a:avLst/>
          </a:prstGeom>
        </p:spPr>
      </p:pic>
      <p:sp>
        <p:nvSpPr>
          <p:cNvPr id="5" name="Rectangle 4">
            <a:extLst>
              <a:ext uri="{FF2B5EF4-FFF2-40B4-BE49-F238E27FC236}">
                <a16:creationId xmlns:a16="http://schemas.microsoft.com/office/drawing/2014/main" id="{87DADA3F-A35A-4E43-A46F-7F84EC171BD7}"/>
              </a:ext>
            </a:extLst>
          </p:cNvPr>
          <p:cNvSpPr/>
          <p:nvPr/>
        </p:nvSpPr>
        <p:spPr>
          <a:xfrm>
            <a:off x="3395147" y="5897263"/>
            <a:ext cx="4857420" cy="369332"/>
          </a:xfrm>
          <a:prstGeom prst="rect">
            <a:avLst/>
          </a:prstGeom>
        </p:spPr>
        <p:txBody>
          <a:bodyPr wrap="none">
            <a:spAutoFit/>
          </a:bodyPr>
          <a:lstStyle/>
          <a:p>
            <a:r>
              <a:rPr lang="zh-CN" altLang="en-US" b="0" i="0" dirty="0">
                <a:effectLst/>
                <a:latin typeface="medium-content-sans-serif-font"/>
              </a:rPr>
              <a:t>用于计算水平和垂直方向的一阶导数的</a:t>
            </a:r>
            <a:r>
              <a:rPr lang="en-US" altLang="zh-CN" b="0" i="0" dirty="0">
                <a:effectLst/>
                <a:latin typeface="medium-content-sans-serif-font"/>
              </a:rPr>
              <a:t>Sobel</a:t>
            </a:r>
            <a:r>
              <a:rPr lang="zh-CN" altLang="en-US" b="0" i="0" dirty="0">
                <a:effectLst/>
                <a:latin typeface="medium-content-sans-serif-font"/>
              </a:rPr>
              <a:t>核</a:t>
            </a:r>
            <a:endParaRPr lang="en-US" dirty="0"/>
          </a:p>
        </p:txBody>
      </p:sp>
    </p:spTree>
    <p:extLst>
      <p:ext uri="{BB962C8B-B14F-4D97-AF65-F5344CB8AC3E}">
        <p14:creationId xmlns:p14="http://schemas.microsoft.com/office/powerpoint/2010/main" val="1490227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74B9C-AF26-4149-8316-61D9CD8D08DB}"/>
              </a:ext>
            </a:extLst>
          </p:cNvPr>
          <p:cNvSpPr>
            <a:spLocks noGrp="1"/>
          </p:cNvSpPr>
          <p:nvPr>
            <p:ph type="title"/>
          </p:nvPr>
        </p:nvSpPr>
        <p:spPr/>
        <p:txBody>
          <a:bodyPr/>
          <a:lstStyle/>
          <a:p>
            <a:r>
              <a:rPr lang="zh-CN" altLang="en-US" b="1" dirty="0"/>
              <a:t>三</a:t>
            </a:r>
            <a:r>
              <a:rPr lang="en-US" altLang="zh-CN" b="1" dirty="0"/>
              <a:t>.</a:t>
            </a:r>
            <a:r>
              <a:rPr lang="zh-CN" altLang="en-US" b="1" dirty="0"/>
              <a:t> 非最大抑制</a:t>
            </a:r>
            <a:endParaRPr lang="en-US" dirty="0"/>
          </a:p>
        </p:txBody>
      </p:sp>
      <p:sp>
        <p:nvSpPr>
          <p:cNvPr id="3" name="Content Placeholder 2">
            <a:extLst>
              <a:ext uri="{FF2B5EF4-FFF2-40B4-BE49-F238E27FC236}">
                <a16:creationId xmlns:a16="http://schemas.microsoft.com/office/drawing/2014/main" id="{9334B9DB-ECC4-6046-AF3D-B5F75CAAD726}"/>
              </a:ext>
            </a:extLst>
          </p:cNvPr>
          <p:cNvSpPr>
            <a:spLocks noGrp="1"/>
          </p:cNvSpPr>
          <p:nvPr>
            <p:ph idx="1"/>
          </p:nvPr>
        </p:nvSpPr>
        <p:spPr/>
        <p:txBody>
          <a:bodyPr>
            <a:normAutofit fontScale="92500" lnSpcReduction="10000"/>
          </a:bodyPr>
          <a:lstStyle/>
          <a:p>
            <a:r>
              <a:rPr lang="zh-CN" altLang="en-US" dirty="0"/>
              <a:t>非最大抑制应用于使得边界变“细”并锐化边缘。对于每个像素，如果它是先前计算的梯度方向上的局部最大值，则保留该值。</a:t>
            </a:r>
            <a:endParaRPr lang="en-US" altLang="zh-CN" dirty="0"/>
          </a:p>
          <a:p>
            <a:endParaRPr lang="en-US" dirty="0"/>
          </a:p>
          <a:p>
            <a:endParaRPr lang="en-US" dirty="0"/>
          </a:p>
          <a:p>
            <a:endParaRPr lang="en-US" dirty="0"/>
          </a:p>
          <a:p>
            <a:endParaRPr lang="en-US" dirty="0"/>
          </a:p>
          <a:p>
            <a:endParaRPr lang="en-US" dirty="0"/>
          </a:p>
          <a:p>
            <a:r>
              <a:rPr lang="en-US" altLang="zh-CN" dirty="0"/>
              <a:t>A</a:t>
            </a:r>
            <a:r>
              <a:rPr lang="zh-CN" altLang="en-US" dirty="0"/>
              <a:t>位于边缘。由于梯度垂直于边缘方向，因此将</a:t>
            </a:r>
            <a:r>
              <a:rPr lang="en-US" altLang="zh-CN" dirty="0"/>
              <a:t>B</a:t>
            </a:r>
            <a:r>
              <a:rPr lang="zh-CN" altLang="en-US" dirty="0"/>
              <a:t>和</a:t>
            </a:r>
            <a:r>
              <a:rPr lang="en-US" altLang="zh-CN" dirty="0"/>
              <a:t>C</a:t>
            </a:r>
            <a:r>
              <a:rPr lang="zh-CN" altLang="en-US" dirty="0"/>
              <a:t>的像素值与</a:t>
            </a:r>
            <a:r>
              <a:rPr lang="en-US" altLang="zh-CN" dirty="0"/>
              <a:t>A</a:t>
            </a:r>
            <a:r>
              <a:rPr lang="zh-CN" altLang="en-US" dirty="0"/>
              <a:t>的像素值进行比较，以确定</a:t>
            </a:r>
            <a:r>
              <a:rPr lang="en-US" altLang="zh-CN" dirty="0"/>
              <a:t>A</a:t>
            </a:r>
            <a:r>
              <a:rPr lang="zh-CN" altLang="en-US" dirty="0"/>
              <a:t>是否是局部最大值。如果</a:t>
            </a:r>
            <a:r>
              <a:rPr lang="en-US" altLang="zh-CN" dirty="0"/>
              <a:t>A</a:t>
            </a:r>
            <a:r>
              <a:rPr lang="zh-CN" altLang="en-US" dirty="0"/>
              <a:t>是局部最大值，则保留。否则，</a:t>
            </a:r>
            <a:r>
              <a:rPr lang="en-US" altLang="zh-CN" dirty="0"/>
              <a:t>A</a:t>
            </a:r>
            <a:r>
              <a:rPr lang="zh-CN" altLang="en-US" dirty="0"/>
              <a:t>的像素值被设置为零并且</a:t>
            </a:r>
            <a:r>
              <a:rPr lang="en-US" altLang="zh-CN" dirty="0"/>
              <a:t>A</a:t>
            </a:r>
            <a:r>
              <a:rPr lang="zh-CN" altLang="en-US" dirty="0"/>
              <a:t>被抑制。</a:t>
            </a:r>
          </a:p>
          <a:p>
            <a:endParaRPr lang="en-US" dirty="0"/>
          </a:p>
        </p:txBody>
      </p:sp>
      <p:pic>
        <p:nvPicPr>
          <p:cNvPr id="4" name="Picture 3">
            <a:extLst>
              <a:ext uri="{FF2B5EF4-FFF2-40B4-BE49-F238E27FC236}">
                <a16:creationId xmlns:a16="http://schemas.microsoft.com/office/drawing/2014/main" id="{8CAFE0ED-EF8E-2749-9C3E-3EADF7CB2E73}"/>
              </a:ext>
            </a:extLst>
          </p:cNvPr>
          <p:cNvPicPr>
            <a:picLocks noChangeAspect="1"/>
          </p:cNvPicPr>
          <p:nvPr/>
        </p:nvPicPr>
        <p:blipFill>
          <a:blip r:embed="rId2"/>
          <a:stretch>
            <a:fillRect/>
          </a:stretch>
        </p:blipFill>
        <p:spPr>
          <a:xfrm>
            <a:off x="2782206" y="2657021"/>
            <a:ext cx="3433536" cy="2018185"/>
          </a:xfrm>
          <a:prstGeom prst="rect">
            <a:avLst/>
          </a:prstGeom>
        </p:spPr>
      </p:pic>
    </p:spTree>
    <p:extLst>
      <p:ext uri="{BB962C8B-B14F-4D97-AF65-F5344CB8AC3E}">
        <p14:creationId xmlns:p14="http://schemas.microsoft.com/office/powerpoint/2010/main" val="25384594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5D861-AB1E-E947-A367-4ABCA3D24C3D}"/>
              </a:ext>
            </a:extLst>
          </p:cNvPr>
          <p:cNvSpPr>
            <a:spLocks noGrp="1"/>
          </p:cNvSpPr>
          <p:nvPr>
            <p:ph type="title"/>
          </p:nvPr>
        </p:nvSpPr>
        <p:spPr/>
        <p:txBody>
          <a:bodyPr/>
          <a:lstStyle/>
          <a:p>
            <a:r>
              <a:rPr lang="zh-CN" altLang="en-US" b="1" dirty="0"/>
              <a:t>四</a:t>
            </a:r>
            <a:r>
              <a:rPr lang="en-US" altLang="zh-CN" b="1" dirty="0"/>
              <a:t>.</a:t>
            </a:r>
            <a:r>
              <a:rPr lang="zh-CN" altLang="en-US" b="1" dirty="0"/>
              <a:t> 滞后阈值</a:t>
            </a:r>
            <a:endParaRPr lang="en-US" dirty="0"/>
          </a:p>
        </p:txBody>
      </p:sp>
      <p:sp>
        <p:nvSpPr>
          <p:cNvPr id="3" name="Content Placeholder 2">
            <a:extLst>
              <a:ext uri="{FF2B5EF4-FFF2-40B4-BE49-F238E27FC236}">
                <a16:creationId xmlns:a16="http://schemas.microsoft.com/office/drawing/2014/main" id="{C64C1A64-1ECD-6143-87EB-1D620FD58194}"/>
              </a:ext>
            </a:extLst>
          </p:cNvPr>
          <p:cNvSpPr>
            <a:spLocks noGrp="1"/>
          </p:cNvSpPr>
          <p:nvPr>
            <p:ph idx="1"/>
          </p:nvPr>
        </p:nvSpPr>
        <p:spPr/>
        <p:txBody>
          <a:bodyPr/>
          <a:lstStyle/>
          <a:p>
            <a:r>
              <a:rPr lang="zh-CN" altLang="en-US" dirty="0"/>
              <a:t>在非最大抑制之后，确认强像素位于边缘的最终图中。但是，应进一步分析弱像素以确定其是否构成边缘或噪声。应用两个预定义的</a:t>
            </a:r>
            <a:r>
              <a:rPr lang="en-US" altLang="zh-CN" dirty="0" err="1"/>
              <a:t>minVal</a:t>
            </a:r>
            <a:r>
              <a:rPr lang="zh-CN" altLang="en-US" dirty="0"/>
              <a:t>和</a:t>
            </a:r>
            <a:r>
              <a:rPr lang="en-US" altLang="zh-CN" dirty="0" err="1"/>
              <a:t>maxVal</a:t>
            </a:r>
            <a:r>
              <a:rPr lang="zh-CN" altLang="en-US" dirty="0"/>
              <a:t>阈值，我们设置任何强度梯度高于</a:t>
            </a:r>
            <a:r>
              <a:rPr lang="en-US" altLang="zh-CN" dirty="0" err="1"/>
              <a:t>maxVal</a:t>
            </a:r>
            <a:r>
              <a:rPr lang="zh-CN" altLang="en-US" dirty="0"/>
              <a:t>的像素都是边缘，任何强度梯度低于</a:t>
            </a:r>
            <a:r>
              <a:rPr lang="en-US" altLang="zh-CN" dirty="0" err="1"/>
              <a:t>minVal</a:t>
            </a:r>
            <a:r>
              <a:rPr lang="zh-CN" altLang="en-US" dirty="0"/>
              <a:t>的像素都不是边缘并被丢弃。在</a:t>
            </a:r>
            <a:r>
              <a:rPr lang="en-US" altLang="zh-CN" dirty="0" err="1"/>
              <a:t>minVal</a:t>
            </a:r>
            <a:r>
              <a:rPr lang="zh-CN" altLang="en-US" dirty="0"/>
              <a:t>和</a:t>
            </a:r>
            <a:r>
              <a:rPr lang="en-US" altLang="zh-CN" dirty="0" err="1"/>
              <a:t>maxVal</a:t>
            </a:r>
            <a:r>
              <a:rPr lang="zh-CN" altLang="en-US" dirty="0"/>
              <a:t>之间具有强度梯度的像素</a:t>
            </a:r>
            <a:r>
              <a:rPr lang="en-US" altLang="zh-CN" dirty="0"/>
              <a:t>,</a:t>
            </a:r>
            <a:r>
              <a:rPr lang="zh-CN" altLang="en-US" dirty="0"/>
              <a:t> 仅当它们连接到具有高于</a:t>
            </a:r>
            <a:r>
              <a:rPr lang="en-US" altLang="zh-CN" dirty="0" err="1"/>
              <a:t>maxVal</a:t>
            </a:r>
            <a:r>
              <a:rPr lang="zh-CN" altLang="en-US" dirty="0"/>
              <a:t>的强度梯度的像素才被认为是边缘，。</a:t>
            </a:r>
          </a:p>
          <a:p>
            <a:endParaRPr lang="en-US" dirty="0"/>
          </a:p>
        </p:txBody>
      </p:sp>
    </p:spTree>
    <p:extLst>
      <p:ext uri="{BB962C8B-B14F-4D97-AF65-F5344CB8AC3E}">
        <p14:creationId xmlns:p14="http://schemas.microsoft.com/office/powerpoint/2010/main" val="1644380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D4F4A-2DA5-1045-9D0D-E3D21D0141DE}"/>
              </a:ext>
            </a:extLst>
          </p:cNvPr>
          <p:cNvSpPr>
            <a:spLocks noGrp="1"/>
          </p:cNvSpPr>
          <p:nvPr>
            <p:ph type="title"/>
          </p:nvPr>
        </p:nvSpPr>
        <p:spPr/>
        <p:txBody>
          <a:bodyPr/>
          <a:lstStyle/>
          <a:p>
            <a:r>
              <a:rPr lang="zh-CN" altLang="en-US" b="1" dirty="0"/>
              <a:t>四</a:t>
            </a:r>
            <a:r>
              <a:rPr lang="en-US" altLang="zh-CN" b="1" dirty="0"/>
              <a:t>.</a:t>
            </a:r>
            <a:r>
              <a:rPr lang="zh-CN" altLang="en-US" b="1" dirty="0"/>
              <a:t> 滞后阈值 </a:t>
            </a:r>
            <a:r>
              <a:rPr lang="en-US" altLang="zh-CN" b="1" dirty="0"/>
              <a:t>(</a:t>
            </a:r>
            <a:r>
              <a:rPr lang="zh-CN" altLang="en-US" b="1" dirty="0"/>
              <a:t>续</a:t>
            </a:r>
            <a:r>
              <a:rPr lang="en-US" altLang="zh-CN" b="1" dirty="0"/>
              <a:t>)</a:t>
            </a:r>
            <a:endParaRPr lang="en-US" dirty="0"/>
          </a:p>
        </p:txBody>
      </p:sp>
      <p:sp>
        <p:nvSpPr>
          <p:cNvPr id="3" name="Content Placeholder 2">
            <a:extLst>
              <a:ext uri="{FF2B5EF4-FFF2-40B4-BE49-F238E27FC236}">
                <a16:creationId xmlns:a16="http://schemas.microsoft.com/office/drawing/2014/main" id="{BF4F12C4-4A45-CC43-B642-0C1EB6E4BD26}"/>
              </a:ext>
            </a:extLst>
          </p:cNvPr>
          <p:cNvSpPr>
            <a:spLocks noGrp="1"/>
          </p:cNvSpPr>
          <p:nvPr>
            <p:ph idx="1"/>
          </p:nvPr>
        </p:nvSpPr>
        <p:spPr>
          <a:xfrm>
            <a:off x="838200" y="4682331"/>
            <a:ext cx="10515600" cy="4351338"/>
          </a:xfrm>
        </p:spPr>
        <p:txBody>
          <a:bodyPr/>
          <a:lstStyle/>
          <a:p>
            <a:r>
              <a:rPr lang="zh-CN" altLang="en-US" dirty="0"/>
              <a:t>边缘</a:t>
            </a:r>
            <a:r>
              <a:rPr lang="en-US" altLang="zh-CN" dirty="0"/>
              <a:t>A</a:t>
            </a:r>
            <a:r>
              <a:rPr lang="zh-CN" altLang="en-US" dirty="0"/>
              <a:t>高于</a:t>
            </a:r>
            <a:r>
              <a:rPr lang="en-US" altLang="zh-CN" dirty="0" err="1"/>
              <a:t>maxVal</a:t>
            </a:r>
            <a:r>
              <a:rPr lang="zh-CN" altLang="en-US" dirty="0"/>
              <a:t>，因此被视为边缘。边缘</a:t>
            </a:r>
            <a:r>
              <a:rPr lang="en-US" altLang="zh-CN" dirty="0"/>
              <a:t>B</a:t>
            </a:r>
            <a:r>
              <a:rPr lang="zh-CN" altLang="en-US" dirty="0"/>
              <a:t>位于</a:t>
            </a:r>
            <a:r>
              <a:rPr lang="en-US" altLang="zh-CN" dirty="0" err="1"/>
              <a:t>maxVal</a:t>
            </a:r>
            <a:r>
              <a:rPr lang="zh-CN" altLang="en-US" dirty="0"/>
              <a:t>和</a:t>
            </a:r>
            <a:r>
              <a:rPr lang="en-US" altLang="zh-CN" dirty="0" err="1"/>
              <a:t>minVal</a:t>
            </a:r>
            <a:r>
              <a:rPr lang="zh-CN" altLang="en-US" dirty="0"/>
              <a:t>之间，但未连接到</a:t>
            </a:r>
            <a:r>
              <a:rPr lang="en-US" altLang="zh-CN" dirty="0" err="1"/>
              <a:t>maxVal</a:t>
            </a:r>
            <a:r>
              <a:rPr lang="zh-CN" altLang="en-US" dirty="0"/>
              <a:t>上方的任何边缘，因此被丢弃。边</a:t>
            </a:r>
            <a:r>
              <a:rPr lang="en-US" altLang="zh-CN" dirty="0"/>
              <a:t>C</a:t>
            </a:r>
            <a:r>
              <a:rPr lang="zh-CN" altLang="en-US" dirty="0"/>
              <a:t>位于</a:t>
            </a:r>
            <a:r>
              <a:rPr lang="en-US" altLang="zh-CN" dirty="0" err="1"/>
              <a:t>maxVal</a:t>
            </a:r>
            <a:r>
              <a:rPr lang="zh-CN" altLang="en-US" dirty="0"/>
              <a:t>和</a:t>
            </a:r>
            <a:r>
              <a:rPr lang="en-US" altLang="zh-CN" dirty="0" err="1"/>
              <a:t>minVal</a:t>
            </a:r>
            <a:r>
              <a:rPr lang="zh-CN" altLang="en-US" dirty="0"/>
              <a:t>之间，并连接到边缘</a:t>
            </a:r>
            <a:r>
              <a:rPr lang="en-US" altLang="zh-CN" dirty="0"/>
              <a:t>A</a:t>
            </a:r>
            <a:r>
              <a:rPr lang="zh-CN" altLang="en-US" dirty="0"/>
              <a:t>，即</a:t>
            </a:r>
            <a:r>
              <a:rPr lang="en-US" altLang="zh-CN" dirty="0" err="1"/>
              <a:t>maxVal</a:t>
            </a:r>
            <a:r>
              <a:rPr lang="zh-CN" altLang="en-US" dirty="0"/>
              <a:t>上方的边，因此被视为边。</a:t>
            </a:r>
          </a:p>
          <a:p>
            <a:endParaRPr lang="en-US" dirty="0"/>
          </a:p>
        </p:txBody>
      </p:sp>
      <p:pic>
        <p:nvPicPr>
          <p:cNvPr id="5" name="Picture 4">
            <a:extLst>
              <a:ext uri="{FF2B5EF4-FFF2-40B4-BE49-F238E27FC236}">
                <a16:creationId xmlns:a16="http://schemas.microsoft.com/office/drawing/2014/main" id="{56E9F51D-1F8E-BC4A-AED0-A9C96DD08059}"/>
              </a:ext>
            </a:extLst>
          </p:cNvPr>
          <p:cNvPicPr>
            <a:picLocks noChangeAspect="1"/>
          </p:cNvPicPr>
          <p:nvPr/>
        </p:nvPicPr>
        <p:blipFill>
          <a:blip r:embed="rId2"/>
          <a:stretch>
            <a:fillRect/>
          </a:stretch>
        </p:blipFill>
        <p:spPr>
          <a:xfrm>
            <a:off x="3604077" y="1503166"/>
            <a:ext cx="4124779" cy="2741905"/>
          </a:xfrm>
          <a:prstGeom prst="rect">
            <a:avLst/>
          </a:prstGeom>
        </p:spPr>
      </p:pic>
      <mc:AlternateContent xmlns:mc="http://schemas.openxmlformats.org/markup-compatibility/2006">
        <mc:Choice xmlns:p14="http://schemas.microsoft.com/office/powerpoint/2010/main" Requires="p14">
          <p:contentPart p14:bwMode="auto" r:id="rId3">
            <p14:nvContentPartPr>
              <p14:cNvPr id="8" name="Ink 7">
                <a:extLst>
                  <a:ext uri="{FF2B5EF4-FFF2-40B4-BE49-F238E27FC236}">
                    <a16:creationId xmlns:a16="http://schemas.microsoft.com/office/drawing/2014/main" id="{1C79A28C-FE02-EB42-A4D4-640C2050A293}"/>
                  </a:ext>
                </a:extLst>
              </p14:cNvPr>
              <p14:cNvContentPartPr/>
              <p14:nvPr/>
            </p14:nvContentPartPr>
            <p14:xfrm>
              <a:off x="4053343" y="1585269"/>
              <a:ext cx="2903400" cy="1473840"/>
            </p14:xfrm>
          </p:contentPart>
        </mc:Choice>
        <mc:Fallback>
          <p:pic>
            <p:nvPicPr>
              <p:cNvPr id="8" name="Ink 7">
                <a:extLst>
                  <a:ext uri="{FF2B5EF4-FFF2-40B4-BE49-F238E27FC236}">
                    <a16:creationId xmlns:a16="http://schemas.microsoft.com/office/drawing/2014/main" id="{1C79A28C-FE02-EB42-A4D4-640C2050A293}"/>
                  </a:ext>
                </a:extLst>
              </p:cNvPr>
              <p:cNvPicPr/>
              <p:nvPr/>
            </p:nvPicPr>
            <p:blipFill>
              <a:blip r:embed="rId4"/>
              <a:stretch>
                <a:fillRect/>
              </a:stretch>
            </p:blipFill>
            <p:spPr>
              <a:xfrm>
                <a:off x="4044344" y="1576627"/>
                <a:ext cx="2921038" cy="1491484"/>
              </a:xfrm>
              <a:prstGeom prst="rect">
                <a:avLst/>
              </a:prstGeom>
            </p:spPr>
          </p:pic>
        </mc:Fallback>
      </mc:AlternateContent>
    </p:spTree>
    <p:extLst>
      <p:ext uri="{BB962C8B-B14F-4D97-AF65-F5344CB8AC3E}">
        <p14:creationId xmlns:p14="http://schemas.microsoft.com/office/powerpoint/2010/main" val="11881473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DF48C-7DA9-3347-85C3-41675425604F}"/>
              </a:ext>
            </a:extLst>
          </p:cNvPr>
          <p:cNvSpPr>
            <a:spLocks noGrp="1"/>
          </p:cNvSpPr>
          <p:nvPr>
            <p:ph type="title"/>
          </p:nvPr>
        </p:nvSpPr>
        <p:spPr/>
        <p:txBody>
          <a:bodyPr/>
          <a:lstStyle/>
          <a:p>
            <a:r>
              <a:rPr lang="zh-CN" altLang="en-US" b="1" dirty="0"/>
              <a:t>霍夫变换</a:t>
            </a:r>
            <a:endParaRPr lang="en-US" dirty="0"/>
          </a:p>
        </p:txBody>
      </p:sp>
      <p:sp>
        <p:nvSpPr>
          <p:cNvPr id="3" name="Content Placeholder 2">
            <a:extLst>
              <a:ext uri="{FF2B5EF4-FFF2-40B4-BE49-F238E27FC236}">
                <a16:creationId xmlns:a16="http://schemas.microsoft.com/office/drawing/2014/main" id="{D7CFF7A3-85D3-5744-BDB5-3134DAC3AE16}"/>
              </a:ext>
            </a:extLst>
          </p:cNvPr>
          <p:cNvSpPr>
            <a:spLocks noGrp="1"/>
          </p:cNvSpPr>
          <p:nvPr>
            <p:ph idx="1"/>
          </p:nvPr>
        </p:nvSpPr>
        <p:spPr/>
        <p:txBody>
          <a:bodyPr/>
          <a:lstStyle/>
          <a:p>
            <a:r>
              <a:rPr lang="zh-CN" altLang="en-US" dirty="0"/>
              <a:t>检测图像中是否有特定几何形状的物体</a:t>
            </a:r>
            <a:endParaRPr lang="en-US" dirty="0"/>
          </a:p>
        </p:txBody>
      </p:sp>
    </p:spTree>
    <p:extLst>
      <p:ext uri="{BB962C8B-B14F-4D97-AF65-F5344CB8AC3E}">
        <p14:creationId xmlns:p14="http://schemas.microsoft.com/office/powerpoint/2010/main" val="2760295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023EB1-5A94-2A4F-A12A-E868A9F590BE}"/>
              </a:ext>
            </a:extLst>
          </p:cNvPr>
          <p:cNvSpPr>
            <a:spLocks noGrp="1"/>
          </p:cNvSpPr>
          <p:nvPr>
            <p:ph idx="1"/>
          </p:nvPr>
        </p:nvSpPr>
        <p:spPr>
          <a:xfrm>
            <a:off x="838200" y="446314"/>
            <a:ext cx="10515600" cy="5730649"/>
          </a:xfrm>
        </p:spPr>
        <p:txBody>
          <a:bodyPr/>
          <a:lstStyle/>
          <a:p>
            <a:r>
              <a:rPr lang="zh-CN" altLang="en-US" dirty="0"/>
              <a:t>在笛卡尔坐标系中，我们可以</a:t>
            </a:r>
            <a:r>
              <a:rPr lang="en-US" altLang="zh-CN" dirty="0"/>
              <a:t>y = mx + b</a:t>
            </a:r>
            <a:r>
              <a:rPr lang="zh-CN" altLang="en-US" dirty="0"/>
              <a:t>通过绘制</a:t>
            </a:r>
            <a:r>
              <a:rPr lang="en-US" altLang="zh-CN" dirty="0"/>
              <a:t>y</a:t>
            </a:r>
            <a:r>
              <a:rPr lang="zh-CN" altLang="en-US" dirty="0"/>
              <a:t>对</a:t>
            </a:r>
            <a:r>
              <a:rPr lang="en-US" altLang="zh-CN" dirty="0"/>
              <a:t>x </a:t>
            </a:r>
            <a:r>
              <a:rPr lang="zh-CN" altLang="en-US" dirty="0"/>
              <a:t>来表示直线。但是，我们也可以通过绘制</a:t>
            </a:r>
            <a:r>
              <a:rPr lang="en-US" altLang="zh-CN" dirty="0"/>
              <a:t>b</a:t>
            </a:r>
            <a:r>
              <a:rPr lang="zh-CN" altLang="en-US" dirty="0"/>
              <a:t>对</a:t>
            </a:r>
            <a:r>
              <a:rPr lang="en-US" altLang="zh-CN" dirty="0"/>
              <a:t>m</a:t>
            </a:r>
            <a:r>
              <a:rPr lang="zh-CN" altLang="en-US" dirty="0"/>
              <a:t>来将此线表示为霍夫空间中的单个点。例如，具有等式的线</a:t>
            </a:r>
            <a:r>
              <a:rPr lang="en-US" altLang="zh-CN" dirty="0"/>
              <a:t>y = 2x + 1</a:t>
            </a:r>
            <a:r>
              <a:rPr lang="zh-CN" altLang="en-US" dirty="0"/>
              <a:t>可以表示为</a:t>
            </a:r>
            <a:r>
              <a:rPr lang="en-US" altLang="zh-CN" dirty="0"/>
              <a:t>(2, 1)</a:t>
            </a:r>
            <a:r>
              <a:rPr lang="zh-CN" altLang="en-US" dirty="0"/>
              <a:t>霍夫空间。</a:t>
            </a:r>
            <a:endParaRPr lang="en-US" dirty="0"/>
          </a:p>
        </p:txBody>
      </p:sp>
      <p:pic>
        <p:nvPicPr>
          <p:cNvPr id="4" name="Picture 3">
            <a:extLst>
              <a:ext uri="{FF2B5EF4-FFF2-40B4-BE49-F238E27FC236}">
                <a16:creationId xmlns:a16="http://schemas.microsoft.com/office/drawing/2014/main" id="{EB74DAFF-D907-2843-9AA8-535EA137E751}"/>
              </a:ext>
            </a:extLst>
          </p:cNvPr>
          <p:cNvPicPr>
            <a:picLocks noChangeAspect="1"/>
          </p:cNvPicPr>
          <p:nvPr/>
        </p:nvPicPr>
        <p:blipFill>
          <a:blip r:embed="rId2"/>
          <a:stretch>
            <a:fillRect/>
          </a:stretch>
        </p:blipFill>
        <p:spPr>
          <a:xfrm>
            <a:off x="1491342" y="1815872"/>
            <a:ext cx="8784771" cy="4804594"/>
          </a:xfrm>
          <a:prstGeom prst="rect">
            <a:avLst/>
          </a:prstGeom>
        </p:spPr>
      </p:pic>
    </p:spTree>
    <p:extLst>
      <p:ext uri="{BB962C8B-B14F-4D97-AF65-F5344CB8AC3E}">
        <p14:creationId xmlns:p14="http://schemas.microsoft.com/office/powerpoint/2010/main" val="19694939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710</TotalTime>
  <Words>1068</Words>
  <Application>Microsoft Macintosh PowerPoint</Application>
  <PresentationFormat>Widescreen</PresentationFormat>
  <Paragraphs>39</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等线</vt:lpstr>
      <vt:lpstr>medium-content-sans-serif-font</vt:lpstr>
      <vt:lpstr>Arial</vt:lpstr>
      <vt:lpstr>Calibri</vt:lpstr>
      <vt:lpstr>Calibri Light</vt:lpstr>
      <vt:lpstr>Office Theme</vt:lpstr>
      <vt:lpstr>计算机视觉</vt:lpstr>
      <vt:lpstr>Canny 边界检测</vt:lpstr>
      <vt:lpstr> 一.降噪</vt:lpstr>
      <vt:lpstr>二. 求梯度</vt:lpstr>
      <vt:lpstr>三. 非最大抑制</vt:lpstr>
      <vt:lpstr>四. 滞后阈值</vt:lpstr>
      <vt:lpstr>四. 滞后阈值 (续)</vt:lpstr>
      <vt:lpstr>霍夫变换</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X-Y Coordinate System on OpenCV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计算机视觉</dc:title>
  <dc:creator>YUAN YUAN</dc:creator>
  <cp:lastModifiedBy>YUAN YUAN</cp:lastModifiedBy>
  <cp:revision>32</cp:revision>
  <dcterms:created xsi:type="dcterms:W3CDTF">2019-03-30T06:59:52Z</dcterms:created>
  <dcterms:modified xsi:type="dcterms:W3CDTF">2019-03-30T18:50:35Z</dcterms:modified>
</cp:coreProperties>
</file>

<file path=docProps/thumbnail.jpeg>
</file>